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0"/>
  </p:notesMasterIdLst>
  <p:sldIdLst>
    <p:sldId id="6888" r:id="rId2"/>
    <p:sldId id="3964" r:id="rId3"/>
    <p:sldId id="8177" r:id="rId4"/>
    <p:sldId id="8216" r:id="rId5"/>
    <p:sldId id="8266" r:id="rId6"/>
    <p:sldId id="8267" r:id="rId7"/>
    <p:sldId id="8300" r:id="rId8"/>
    <p:sldId id="8301" r:id="rId9"/>
    <p:sldId id="8268" r:id="rId10"/>
    <p:sldId id="8302" r:id="rId11"/>
    <p:sldId id="8303" r:id="rId12"/>
    <p:sldId id="8269" r:id="rId13"/>
    <p:sldId id="8304" r:id="rId14"/>
    <p:sldId id="8305" r:id="rId15"/>
    <p:sldId id="8270" r:id="rId16"/>
    <p:sldId id="8306" r:id="rId17"/>
    <p:sldId id="8271" r:id="rId18"/>
    <p:sldId id="8247" r:id="rId19"/>
    <p:sldId id="8272" r:id="rId20"/>
    <p:sldId id="8273" r:id="rId21"/>
    <p:sldId id="8274" r:id="rId22"/>
    <p:sldId id="8275" r:id="rId23"/>
    <p:sldId id="8276" r:id="rId24"/>
    <p:sldId id="8282" r:id="rId25"/>
    <p:sldId id="8278" r:id="rId26"/>
    <p:sldId id="8283" r:id="rId27"/>
    <p:sldId id="8279" r:id="rId28"/>
    <p:sldId id="8281" r:id="rId29"/>
    <p:sldId id="8280" r:id="rId30"/>
    <p:sldId id="8284" r:id="rId31"/>
    <p:sldId id="8285" r:id="rId32"/>
    <p:sldId id="8286" r:id="rId33"/>
    <p:sldId id="8287" r:id="rId34"/>
    <p:sldId id="8288" r:id="rId35"/>
    <p:sldId id="8289" r:id="rId36"/>
    <p:sldId id="8290" r:id="rId37"/>
    <p:sldId id="8291" r:id="rId38"/>
    <p:sldId id="8292" r:id="rId39"/>
    <p:sldId id="8293" r:id="rId40"/>
    <p:sldId id="8294" r:id="rId41"/>
    <p:sldId id="8295" r:id="rId42"/>
    <p:sldId id="8296" r:id="rId43"/>
    <p:sldId id="8297" r:id="rId44"/>
    <p:sldId id="8299" r:id="rId45"/>
    <p:sldId id="8202" r:id="rId46"/>
    <p:sldId id="8203" r:id="rId47"/>
    <p:sldId id="8174" r:id="rId48"/>
    <p:sldId id="8158" r:id="rId4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E0EE"/>
    <a:srgbClr val="D1B896"/>
    <a:srgbClr val="FFFFE5"/>
    <a:srgbClr val="7F623B"/>
    <a:srgbClr val="9AC5CF"/>
    <a:srgbClr val="688B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984"/>
    <p:restoredTop sz="96197"/>
  </p:normalViewPr>
  <p:slideViewPr>
    <p:cSldViewPr snapToGrid="0">
      <p:cViewPr varScale="1">
        <p:scale>
          <a:sx n="109" d="100"/>
          <a:sy n="109" d="100"/>
        </p:scale>
        <p:origin x="216" y="480"/>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DEF365-0E20-7745-AEE5-0AA7E35CA717}" type="datetimeFigureOut">
              <a:rPr lang="en-US" smtClean="0"/>
              <a:t>1/28/25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C7D861-D6E8-1C47-8221-CF937D22B7D7}" type="slidenum">
              <a:rPr lang="en-US" smtClean="0"/>
              <a:t>‹#›</a:t>
            </a:fld>
            <a:endParaRPr lang="en-US"/>
          </a:p>
        </p:txBody>
      </p:sp>
    </p:spTree>
    <p:extLst>
      <p:ext uri="{BB962C8B-B14F-4D97-AF65-F5344CB8AC3E}">
        <p14:creationId xmlns:p14="http://schemas.microsoft.com/office/powerpoint/2010/main" val="8933604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5E0C43-258E-545A-3777-5182CB6A43E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8724635-6569-C58F-A9AC-93C26DD87FD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899FC45-8495-0A72-3B66-3CDED97877C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4750693-E6BC-587B-0AA6-E8D2FDFF1CD2}"/>
              </a:ext>
            </a:extLst>
          </p:cNvPr>
          <p:cNvSpPr>
            <a:spLocks noGrp="1"/>
          </p:cNvSpPr>
          <p:nvPr>
            <p:ph type="sldNum" sz="quarter" idx="5"/>
          </p:nvPr>
        </p:nvSpPr>
        <p:spPr/>
        <p:txBody>
          <a:bodyPr/>
          <a:lstStyle/>
          <a:p>
            <a:fld id="{CCBE5B34-044F-5345-AEF4-7E0B9FEDAA3E}" type="slidenum">
              <a:rPr lang="en-US" smtClean="0"/>
              <a:t>5</a:t>
            </a:fld>
            <a:endParaRPr lang="en-US"/>
          </a:p>
        </p:txBody>
      </p:sp>
    </p:spTree>
    <p:extLst>
      <p:ext uri="{BB962C8B-B14F-4D97-AF65-F5344CB8AC3E}">
        <p14:creationId xmlns:p14="http://schemas.microsoft.com/office/powerpoint/2010/main" val="338332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ED6BAE-1C25-5E19-2688-5AEBE4EE84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32545F-9F3F-74E1-B968-07A2E26185D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6609CED-7110-20AF-895E-125674E8273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8722590-2F47-DED1-3206-5B6599543F29}"/>
              </a:ext>
            </a:extLst>
          </p:cNvPr>
          <p:cNvSpPr>
            <a:spLocks noGrp="1"/>
          </p:cNvSpPr>
          <p:nvPr>
            <p:ph type="sldNum" sz="quarter" idx="5"/>
          </p:nvPr>
        </p:nvSpPr>
        <p:spPr/>
        <p:txBody>
          <a:bodyPr/>
          <a:lstStyle/>
          <a:p>
            <a:fld id="{CCBE5B34-044F-5345-AEF4-7E0B9FEDAA3E}" type="slidenum">
              <a:rPr lang="en-US" smtClean="0"/>
              <a:t>20</a:t>
            </a:fld>
            <a:endParaRPr lang="en-US"/>
          </a:p>
        </p:txBody>
      </p:sp>
    </p:spTree>
    <p:extLst>
      <p:ext uri="{BB962C8B-B14F-4D97-AF65-F5344CB8AC3E}">
        <p14:creationId xmlns:p14="http://schemas.microsoft.com/office/powerpoint/2010/main" val="931047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0C2FC4-01C1-E241-ECD3-C5C8F6B8649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289B468-C3FA-4B10-867D-69382772CDD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1170C94-1C20-8379-F5DB-9201D9AB496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3044C38-69E1-EF40-9D6B-3DF8FA0C2E7B}"/>
              </a:ext>
            </a:extLst>
          </p:cNvPr>
          <p:cNvSpPr>
            <a:spLocks noGrp="1"/>
          </p:cNvSpPr>
          <p:nvPr>
            <p:ph type="sldNum" sz="quarter" idx="5"/>
          </p:nvPr>
        </p:nvSpPr>
        <p:spPr/>
        <p:txBody>
          <a:bodyPr/>
          <a:lstStyle/>
          <a:p>
            <a:fld id="{CCBE5B34-044F-5345-AEF4-7E0B9FEDAA3E}" type="slidenum">
              <a:rPr lang="en-US" smtClean="0"/>
              <a:t>21</a:t>
            </a:fld>
            <a:endParaRPr lang="en-US"/>
          </a:p>
        </p:txBody>
      </p:sp>
    </p:spTree>
    <p:extLst>
      <p:ext uri="{BB962C8B-B14F-4D97-AF65-F5344CB8AC3E}">
        <p14:creationId xmlns:p14="http://schemas.microsoft.com/office/powerpoint/2010/main" val="2733829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B84334-DF5A-CB64-15B2-DF31C695E3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4DEA654-CC6C-2AF0-86B4-A4F7BCEFD64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DBCD1BC-5883-10BA-2A81-3FAAC7789F2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1FB764F-7018-13D4-283C-E7F3EEB6A60B}"/>
              </a:ext>
            </a:extLst>
          </p:cNvPr>
          <p:cNvSpPr>
            <a:spLocks noGrp="1"/>
          </p:cNvSpPr>
          <p:nvPr>
            <p:ph type="sldNum" sz="quarter" idx="5"/>
          </p:nvPr>
        </p:nvSpPr>
        <p:spPr/>
        <p:txBody>
          <a:bodyPr/>
          <a:lstStyle/>
          <a:p>
            <a:fld id="{CCBE5B34-044F-5345-AEF4-7E0B9FEDAA3E}" type="slidenum">
              <a:rPr lang="en-US" smtClean="0"/>
              <a:t>36</a:t>
            </a:fld>
            <a:endParaRPr lang="en-US"/>
          </a:p>
        </p:txBody>
      </p:sp>
    </p:spTree>
    <p:extLst>
      <p:ext uri="{BB962C8B-B14F-4D97-AF65-F5344CB8AC3E}">
        <p14:creationId xmlns:p14="http://schemas.microsoft.com/office/powerpoint/2010/main" val="1200156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65A6CD-11B3-1718-65A6-7348970168E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AC0740B-BB72-DB07-4CCE-778155F0AD3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13D902-8B2F-7B59-939A-DCBC07C85C1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27C6F28-F2FD-832C-ADC4-7B3A1CF29E0F}"/>
              </a:ext>
            </a:extLst>
          </p:cNvPr>
          <p:cNvSpPr>
            <a:spLocks noGrp="1"/>
          </p:cNvSpPr>
          <p:nvPr>
            <p:ph type="sldNum" sz="quarter" idx="5"/>
          </p:nvPr>
        </p:nvSpPr>
        <p:spPr/>
        <p:txBody>
          <a:bodyPr/>
          <a:lstStyle/>
          <a:p>
            <a:fld id="{CCBE5B34-044F-5345-AEF4-7E0B9FEDAA3E}" type="slidenum">
              <a:rPr lang="en-US" smtClean="0"/>
              <a:t>45</a:t>
            </a:fld>
            <a:endParaRPr lang="en-US"/>
          </a:p>
        </p:txBody>
      </p:sp>
    </p:spTree>
    <p:extLst>
      <p:ext uri="{BB962C8B-B14F-4D97-AF65-F5344CB8AC3E}">
        <p14:creationId xmlns:p14="http://schemas.microsoft.com/office/powerpoint/2010/main" val="713539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947491-2C92-E4B8-20E8-3FDC356E807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547C945-107B-7FC9-060D-87B588979E5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DD33777-766A-3423-788E-E393661E922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0F42629-8E90-B7CF-5969-BC2ECF56C3C6}"/>
              </a:ext>
            </a:extLst>
          </p:cNvPr>
          <p:cNvSpPr>
            <a:spLocks noGrp="1"/>
          </p:cNvSpPr>
          <p:nvPr>
            <p:ph type="sldNum" sz="quarter" idx="5"/>
          </p:nvPr>
        </p:nvSpPr>
        <p:spPr/>
        <p:txBody>
          <a:bodyPr/>
          <a:lstStyle/>
          <a:p>
            <a:fld id="{CCBE5B34-044F-5345-AEF4-7E0B9FEDAA3E}" type="slidenum">
              <a:rPr lang="en-US" smtClean="0"/>
              <a:t>46</a:t>
            </a:fld>
            <a:endParaRPr lang="en-US"/>
          </a:p>
        </p:txBody>
      </p:sp>
    </p:spTree>
    <p:extLst>
      <p:ext uri="{BB962C8B-B14F-4D97-AF65-F5344CB8AC3E}">
        <p14:creationId xmlns:p14="http://schemas.microsoft.com/office/powerpoint/2010/main" val="4019453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D90073-5EE1-D449-AA00-2427BC8729C1}" type="datetimeFigureOut">
              <a:rPr lang="en-US" smtClean="0"/>
              <a:t>1/28/25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4E553F-828F-C44D-ADCF-4BF66EFAEC3B}" type="slidenum">
              <a:rPr lang="en-US" smtClean="0"/>
              <a:t>‹#›</a:t>
            </a:fld>
            <a:endParaRPr lang="en-US"/>
          </a:p>
        </p:txBody>
      </p:sp>
    </p:spTree>
    <p:extLst>
      <p:ext uri="{BB962C8B-B14F-4D97-AF65-F5344CB8AC3E}">
        <p14:creationId xmlns:p14="http://schemas.microsoft.com/office/powerpoint/2010/main" val="1293438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D90073-5EE1-D449-AA00-2427BC8729C1}" type="datetimeFigureOut">
              <a:rPr lang="en-US" smtClean="0"/>
              <a:t>1/28/25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4E553F-828F-C44D-ADCF-4BF66EFAEC3B}" type="slidenum">
              <a:rPr lang="en-US" smtClean="0"/>
              <a:t>‹#›</a:t>
            </a:fld>
            <a:endParaRPr lang="en-US"/>
          </a:p>
        </p:txBody>
      </p:sp>
    </p:spTree>
    <p:extLst>
      <p:ext uri="{BB962C8B-B14F-4D97-AF65-F5344CB8AC3E}">
        <p14:creationId xmlns:p14="http://schemas.microsoft.com/office/powerpoint/2010/main" val="252864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D90073-5EE1-D449-AA00-2427BC8729C1}" type="datetimeFigureOut">
              <a:rPr lang="en-US" smtClean="0"/>
              <a:t>1/28/25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4E553F-828F-C44D-ADCF-4BF66EFAEC3B}" type="slidenum">
              <a:rPr lang="en-US" smtClean="0"/>
              <a:t>‹#›</a:t>
            </a:fld>
            <a:endParaRPr lang="en-US"/>
          </a:p>
        </p:txBody>
      </p:sp>
    </p:spTree>
    <p:extLst>
      <p:ext uri="{BB962C8B-B14F-4D97-AF65-F5344CB8AC3E}">
        <p14:creationId xmlns:p14="http://schemas.microsoft.com/office/powerpoint/2010/main" val="3864545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D90073-5EE1-D449-AA00-2427BC8729C1}" type="datetimeFigureOut">
              <a:rPr lang="en-US" smtClean="0"/>
              <a:t>1/28/25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4E553F-828F-C44D-ADCF-4BF66EFAEC3B}" type="slidenum">
              <a:rPr lang="en-US" smtClean="0"/>
              <a:t>‹#›</a:t>
            </a:fld>
            <a:endParaRPr lang="en-US"/>
          </a:p>
        </p:txBody>
      </p:sp>
    </p:spTree>
    <p:extLst>
      <p:ext uri="{BB962C8B-B14F-4D97-AF65-F5344CB8AC3E}">
        <p14:creationId xmlns:p14="http://schemas.microsoft.com/office/powerpoint/2010/main" val="2158476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D90073-5EE1-D449-AA00-2427BC8729C1}" type="datetimeFigureOut">
              <a:rPr lang="en-US" smtClean="0"/>
              <a:t>1/28/25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4E553F-828F-C44D-ADCF-4BF66EFAEC3B}" type="slidenum">
              <a:rPr lang="en-US" smtClean="0"/>
              <a:t>‹#›</a:t>
            </a:fld>
            <a:endParaRPr lang="en-US"/>
          </a:p>
        </p:txBody>
      </p:sp>
    </p:spTree>
    <p:extLst>
      <p:ext uri="{BB962C8B-B14F-4D97-AF65-F5344CB8AC3E}">
        <p14:creationId xmlns:p14="http://schemas.microsoft.com/office/powerpoint/2010/main" val="3985157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D90073-5EE1-D449-AA00-2427BC8729C1}" type="datetimeFigureOut">
              <a:rPr lang="en-US" smtClean="0"/>
              <a:t>1/28/25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4E553F-828F-C44D-ADCF-4BF66EFAEC3B}" type="slidenum">
              <a:rPr lang="en-US" smtClean="0"/>
              <a:t>‹#›</a:t>
            </a:fld>
            <a:endParaRPr lang="en-US"/>
          </a:p>
        </p:txBody>
      </p:sp>
    </p:spTree>
    <p:extLst>
      <p:ext uri="{BB962C8B-B14F-4D97-AF65-F5344CB8AC3E}">
        <p14:creationId xmlns:p14="http://schemas.microsoft.com/office/powerpoint/2010/main" val="2968206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90073-5EE1-D449-AA00-2427BC8729C1}" type="datetimeFigureOut">
              <a:rPr lang="en-US" smtClean="0"/>
              <a:t>1/28/25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4E553F-828F-C44D-ADCF-4BF66EFAEC3B}" type="slidenum">
              <a:rPr lang="en-US" smtClean="0"/>
              <a:t>‹#›</a:t>
            </a:fld>
            <a:endParaRPr lang="en-US"/>
          </a:p>
        </p:txBody>
      </p:sp>
    </p:spTree>
    <p:extLst>
      <p:ext uri="{BB962C8B-B14F-4D97-AF65-F5344CB8AC3E}">
        <p14:creationId xmlns:p14="http://schemas.microsoft.com/office/powerpoint/2010/main" val="2799369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D90073-5EE1-D449-AA00-2427BC8729C1}" type="datetimeFigureOut">
              <a:rPr lang="en-US" smtClean="0"/>
              <a:t>1/28/25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4E553F-828F-C44D-ADCF-4BF66EFAEC3B}" type="slidenum">
              <a:rPr lang="en-US" smtClean="0"/>
              <a:t>‹#›</a:t>
            </a:fld>
            <a:endParaRPr lang="en-US"/>
          </a:p>
        </p:txBody>
      </p:sp>
    </p:spTree>
    <p:extLst>
      <p:ext uri="{BB962C8B-B14F-4D97-AF65-F5344CB8AC3E}">
        <p14:creationId xmlns:p14="http://schemas.microsoft.com/office/powerpoint/2010/main" val="2135145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D90073-5EE1-D449-AA00-2427BC8729C1}" type="datetimeFigureOut">
              <a:rPr lang="en-US" smtClean="0"/>
              <a:t>1/28/25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4E553F-828F-C44D-ADCF-4BF66EFAEC3B}" type="slidenum">
              <a:rPr lang="en-US" smtClean="0"/>
              <a:t>‹#›</a:t>
            </a:fld>
            <a:endParaRPr lang="en-US"/>
          </a:p>
        </p:txBody>
      </p:sp>
    </p:spTree>
    <p:extLst>
      <p:ext uri="{BB962C8B-B14F-4D97-AF65-F5344CB8AC3E}">
        <p14:creationId xmlns:p14="http://schemas.microsoft.com/office/powerpoint/2010/main" val="3778404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D90073-5EE1-D449-AA00-2427BC8729C1}" type="datetimeFigureOut">
              <a:rPr lang="en-US" smtClean="0"/>
              <a:t>1/28/25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4E553F-828F-C44D-ADCF-4BF66EFAEC3B}" type="slidenum">
              <a:rPr lang="en-US" smtClean="0"/>
              <a:t>‹#›</a:t>
            </a:fld>
            <a:endParaRPr lang="en-US"/>
          </a:p>
        </p:txBody>
      </p:sp>
    </p:spTree>
    <p:extLst>
      <p:ext uri="{BB962C8B-B14F-4D97-AF65-F5344CB8AC3E}">
        <p14:creationId xmlns:p14="http://schemas.microsoft.com/office/powerpoint/2010/main" val="2147941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D90073-5EE1-D449-AA00-2427BC8729C1}" type="datetimeFigureOut">
              <a:rPr lang="en-US" smtClean="0"/>
              <a:t>1/28/25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4E553F-828F-C44D-ADCF-4BF66EFAEC3B}" type="slidenum">
              <a:rPr lang="en-US" smtClean="0"/>
              <a:t>‹#›</a:t>
            </a:fld>
            <a:endParaRPr lang="en-US"/>
          </a:p>
        </p:txBody>
      </p:sp>
    </p:spTree>
    <p:extLst>
      <p:ext uri="{BB962C8B-B14F-4D97-AF65-F5344CB8AC3E}">
        <p14:creationId xmlns:p14="http://schemas.microsoft.com/office/powerpoint/2010/main" val="3621310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D90073-5EE1-D449-AA00-2427BC8729C1}" type="datetimeFigureOut">
              <a:rPr lang="en-US" smtClean="0"/>
              <a:t>1/28/25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4E553F-828F-C44D-ADCF-4BF66EFAEC3B}" type="slidenum">
              <a:rPr lang="en-US" smtClean="0"/>
              <a:t>‹#›</a:t>
            </a:fld>
            <a:endParaRPr lang="en-US"/>
          </a:p>
        </p:txBody>
      </p:sp>
    </p:spTree>
    <p:extLst>
      <p:ext uri="{BB962C8B-B14F-4D97-AF65-F5344CB8AC3E}">
        <p14:creationId xmlns:p14="http://schemas.microsoft.com/office/powerpoint/2010/main" val="3440476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01332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F3AC2D-AE90-615E-94F5-A99247F849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B544C8-6F1B-2D14-66E2-21BA8B87450C}"/>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(Malachi 3:6-12 NKJV)</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470560DC-C8E9-B6D9-02E6-94C87FAFA318}"/>
              </a:ext>
            </a:extLst>
          </p:cNvPr>
          <p:cNvSpPr>
            <a:spLocks noGrp="1"/>
          </p:cNvSpPr>
          <p:nvPr>
            <p:ph idx="1"/>
          </p:nvPr>
        </p:nvSpPr>
        <p:spPr>
          <a:xfrm>
            <a:off x="191195" y="956617"/>
            <a:ext cx="11799371" cy="5692539"/>
          </a:xfrm>
        </p:spPr>
        <p:txBody>
          <a:bodyPr>
            <a:noAutofit/>
          </a:bodyPr>
          <a:lstStyle/>
          <a:p>
            <a:pPr marL="0" marR="0" indent="0">
              <a:buNone/>
            </a:pPr>
            <a:r>
              <a:rPr lang="en-US" sz="4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In</a:t>
            </a:r>
            <a:r>
              <a:rPr lang="en-US" sz="4800" b="1"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 tithes </a:t>
            </a:r>
            <a:r>
              <a:rPr lang="en-US" sz="4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(10% of every increase)</a:t>
            </a:r>
            <a:r>
              <a:rPr lang="en-US" sz="4800" b="1"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 and offerings </a:t>
            </a:r>
            <a:r>
              <a:rPr lang="en-US" sz="4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(uncompelled generosity above tithe). </a:t>
            </a:r>
            <a:r>
              <a:rPr lang="en-US" sz="4800" b="1" i="1" kern="100" baseline="30000" dirty="0">
                <a:latin typeface="Montserrat" pitchFamily="2" charset="77"/>
                <a:ea typeface="Aptos" panose="020B0004020202020204" pitchFamily="34" charset="0"/>
                <a:cs typeface="Times New Roman" panose="02020603050405020304" pitchFamily="18" charset="0"/>
              </a:rPr>
              <a:t>9 </a:t>
            </a:r>
            <a:r>
              <a:rPr lang="en-US" sz="4800" i="1" kern="100" dirty="0">
                <a:latin typeface="Montserrat" pitchFamily="2" charset="77"/>
                <a:ea typeface="Aptos" panose="020B0004020202020204" pitchFamily="34" charset="0"/>
                <a:cs typeface="Times New Roman" panose="02020603050405020304" pitchFamily="18" charset="0"/>
              </a:rPr>
              <a:t>You are cursed with a curse, (consequence)</a:t>
            </a:r>
            <a:r>
              <a:rPr lang="en-US" sz="4800" kern="100" dirty="0">
                <a:latin typeface="Montserrat" pitchFamily="2" charset="77"/>
                <a:ea typeface="Aptos" panose="020B0004020202020204" pitchFamily="34" charset="0"/>
                <a:cs typeface="Times New Roman" panose="02020603050405020304" pitchFamily="18" charset="0"/>
              </a:rPr>
              <a:t> </a:t>
            </a:r>
            <a:r>
              <a:rPr lang="en-US" sz="4800" i="1" kern="100" dirty="0">
                <a:latin typeface="Montserrat" pitchFamily="2" charset="77"/>
                <a:ea typeface="Aptos" panose="020B0004020202020204" pitchFamily="34" charset="0"/>
                <a:cs typeface="Times New Roman" panose="02020603050405020304" pitchFamily="18" charset="0"/>
              </a:rPr>
              <a:t>for you have robbed Me, even this whole nation. </a:t>
            </a:r>
            <a:endParaRPr lang="en-US" sz="5400" kern="100" dirty="0">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087829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CA59C5-79A6-EEC3-4EED-722F495064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38DB1B5-7393-A519-AC98-9E9C104DAFDB}"/>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(Malachi 3:6-12 NKJV)</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DA27627D-7FB4-E343-664E-04A2F153249C}"/>
              </a:ext>
            </a:extLst>
          </p:cNvPr>
          <p:cNvSpPr>
            <a:spLocks noGrp="1"/>
          </p:cNvSpPr>
          <p:nvPr>
            <p:ph idx="1"/>
          </p:nvPr>
        </p:nvSpPr>
        <p:spPr>
          <a:xfrm>
            <a:off x="191195" y="956617"/>
            <a:ext cx="11799371" cy="5692539"/>
          </a:xfrm>
        </p:spPr>
        <p:txBody>
          <a:bodyPr>
            <a:noAutofit/>
          </a:bodyPr>
          <a:lstStyle/>
          <a:p>
            <a:pPr marL="0" marR="0" indent="0">
              <a:buNone/>
            </a:pPr>
            <a:r>
              <a:rPr lang="en-US" sz="4800" b="1"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In tithes </a:t>
            </a:r>
            <a:r>
              <a:rPr lang="en-US" sz="4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(10% of every increase)</a:t>
            </a:r>
            <a:r>
              <a:rPr lang="en-US" sz="4800" b="1"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 and offerings </a:t>
            </a:r>
            <a:r>
              <a:rPr lang="en-US" sz="4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(uncompelled generosity above tithe). </a:t>
            </a:r>
            <a:r>
              <a:rPr lang="en-US" sz="4800" b="1" i="1" kern="100" baseline="300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9 </a:t>
            </a:r>
            <a:r>
              <a:rPr lang="en-US" sz="4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You are cursed with a curse, (consequence)</a:t>
            </a:r>
            <a:r>
              <a:rPr lang="en-US" sz="4800"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 </a:t>
            </a:r>
            <a:r>
              <a:rPr lang="en-US" sz="4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for you have robbed Me, even this whole nation. </a:t>
            </a:r>
            <a:r>
              <a:rPr lang="en-US" sz="4800" b="1" i="1" kern="100" baseline="30000" dirty="0">
                <a:latin typeface="Montserrat" pitchFamily="2" charset="77"/>
                <a:ea typeface="Aptos" panose="020B0004020202020204" pitchFamily="34" charset="0"/>
                <a:cs typeface="Times New Roman" panose="02020603050405020304" pitchFamily="18" charset="0"/>
              </a:rPr>
              <a:t>10 </a:t>
            </a:r>
            <a:r>
              <a:rPr lang="en-US" sz="4800" i="1" kern="100" dirty="0">
                <a:latin typeface="Montserrat" pitchFamily="2" charset="77"/>
                <a:ea typeface="Aptos" panose="020B0004020202020204" pitchFamily="34" charset="0"/>
                <a:cs typeface="Times New Roman" panose="02020603050405020304" pitchFamily="18" charset="0"/>
              </a:rPr>
              <a:t>Bring all the tithes into the storehouse (church), that there may be food in My house. </a:t>
            </a:r>
            <a:endParaRPr lang="en-US" sz="5400" kern="100" dirty="0">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428456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511491-6000-0F19-ADC9-8FE718F4C3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44D66B-5EC8-3B50-2893-18A15263D988}"/>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(Malachi 3:6-12 NKJV)</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E22AE33B-2593-2829-1C85-D49379DD9A20}"/>
              </a:ext>
            </a:extLst>
          </p:cNvPr>
          <p:cNvSpPr>
            <a:spLocks noGrp="1"/>
          </p:cNvSpPr>
          <p:nvPr>
            <p:ph idx="1"/>
          </p:nvPr>
        </p:nvSpPr>
        <p:spPr>
          <a:xfrm>
            <a:off x="191195" y="956617"/>
            <a:ext cx="11799371" cy="5692539"/>
          </a:xfrm>
        </p:spPr>
        <p:txBody>
          <a:bodyPr>
            <a:noAutofit/>
          </a:bodyPr>
          <a:lstStyle/>
          <a:p>
            <a:pPr marL="0" marR="0" indent="0">
              <a:buNone/>
            </a:pPr>
            <a:r>
              <a:rPr lang="en-US" sz="4800" b="1" i="1" kern="100" dirty="0">
                <a:solidFill>
                  <a:srgbClr val="FFFF00"/>
                </a:solidFill>
                <a:latin typeface="Montserrat" pitchFamily="2" charset="77"/>
                <a:ea typeface="Aptos" panose="020B0004020202020204" pitchFamily="34" charset="0"/>
                <a:cs typeface="Times New Roman" panose="02020603050405020304" pitchFamily="18" charset="0"/>
              </a:rPr>
              <a:t>Try (test) </a:t>
            </a:r>
            <a:r>
              <a:rPr lang="en-US" sz="4800" i="1" kern="100" dirty="0">
                <a:latin typeface="Montserrat" pitchFamily="2" charset="77"/>
                <a:ea typeface="Aptos" panose="020B0004020202020204" pitchFamily="34" charset="0"/>
                <a:cs typeface="Times New Roman" panose="02020603050405020304" pitchFamily="18" charset="0"/>
              </a:rPr>
              <a:t>Me</a:t>
            </a:r>
            <a:r>
              <a:rPr lang="en-US" sz="4800" i="1" kern="100" dirty="0">
                <a:solidFill>
                  <a:srgbClr val="FFFF00"/>
                </a:solidFill>
                <a:latin typeface="Montserrat" pitchFamily="2" charset="77"/>
                <a:ea typeface="Aptos" panose="020B0004020202020204" pitchFamily="34" charset="0"/>
                <a:cs typeface="Times New Roman" panose="02020603050405020304" pitchFamily="18" charset="0"/>
              </a:rPr>
              <a:t> </a:t>
            </a:r>
            <a:r>
              <a:rPr lang="en-US" sz="4800" i="1" kern="100" dirty="0">
                <a:latin typeface="Montserrat" pitchFamily="2" charset="77"/>
                <a:ea typeface="Aptos" panose="020B0004020202020204" pitchFamily="34" charset="0"/>
                <a:cs typeface="Times New Roman" panose="02020603050405020304" pitchFamily="18" charset="0"/>
              </a:rPr>
              <a:t>now in this,” says the Lord of hosts, “and see if I will not</a:t>
            </a:r>
            <a:endParaRPr lang="en-US" sz="5400" kern="100" dirty="0">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424020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D605FA-9AAB-78F5-5FBF-01ADE090F8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644D70-7980-FAE0-F4F3-CACFC76EEE34}"/>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(Malachi 3:6-12 NKJV)</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72EB2871-E1B3-B08A-C3AA-2CB9A63AE4E9}"/>
              </a:ext>
            </a:extLst>
          </p:cNvPr>
          <p:cNvSpPr>
            <a:spLocks noGrp="1"/>
          </p:cNvSpPr>
          <p:nvPr>
            <p:ph idx="1"/>
          </p:nvPr>
        </p:nvSpPr>
        <p:spPr>
          <a:xfrm>
            <a:off x="191195" y="956617"/>
            <a:ext cx="11799371" cy="5692539"/>
          </a:xfrm>
        </p:spPr>
        <p:txBody>
          <a:bodyPr>
            <a:noAutofit/>
          </a:bodyPr>
          <a:lstStyle/>
          <a:p>
            <a:pPr marL="0" marR="0" indent="0">
              <a:buNone/>
            </a:pPr>
            <a:r>
              <a:rPr lang="en-US" sz="4800" b="1"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Try (test) </a:t>
            </a:r>
            <a:r>
              <a:rPr lang="en-US" sz="4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Me now in this,” says the Lord of hosts, “and see if I will not </a:t>
            </a:r>
            <a:r>
              <a:rPr lang="en-US" sz="4800" i="1" kern="100" dirty="0">
                <a:latin typeface="Montserrat" pitchFamily="2" charset="77"/>
                <a:ea typeface="Aptos" panose="020B0004020202020204" pitchFamily="34" charset="0"/>
                <a:cs typeface="Times New Roman" panose="02020603050405020304" pitchFamily="18" charset="0"/>
              </a:rPr>
              <a:t>open for you the windows of heaven and pour out for you such blessing</a:t>
            </a:r>
            <a:endParaRPr lang="en-US" sz="5400" kern="100" dirty="0">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7893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C58AD0-0709-92E7-2411-AF089F2EBE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20B1D8-741B-0DB8-E48C-B3535693A6A1}"/>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(Malachi 3:6-12 NKJV)</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AD8320E2-0BAF-E2C9-7BA7-FBFA38589ADA}"/>
              </a:ext>
            </a:extLst>
          </p:cNvPr>
          <p:cNvSpPr>
            <a:spLocks noGrp="1"/>
          </p:cNvSpPr>
          <p:nvPr>
            <p:ph idx="1"/>
          </p:nvPr>
        </p:nvSpPr>
        <p:spPr>
          <a:xfrm>
            <a:off x="191195" y="956617"/>
            <a:ext cx="11799371" cy="5692539"/>
          </a:xfrm>
        </p:spPr>
        <p:txBody>
          <a:bodyPr>
            <a:noAutofit/>
          </a:bodyPr>
          <a:lstStyle/>
          <a:p>
            <a:pPr marL="0" marR="0" indent="0">
              <a:buNone/>
            </a:pPr>
            <a:r>
              <a:rPr lang="en-US" sz="4800" b="1"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Try (test) </a:t>
            </a:r>
            <a:r>
              <a:rPr lang="en-US" sz="4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Me now in this,” says the Lord of hosts, “and see if I will not open for you the windows of heaven and pour out for you such blessing </a:t>
            </a:r>
            <a:r>
              <a:rPr lang="en-US" sz="4800" i="1" kern="100" dirty="0">
                <a:latin typeface="Montserrat" pitchFamily="2" charset="77"/>
                <a:ea typeface="Aptos" panose="020B0004020202020204" pitchFamily="34" charset="0"/>
                <a:cs typeface="Times New Roman" panose="02020603050405020304" pitchFamily="18" charset="0"/>
              </a:rPr>
              <a:t>that there will not be room enough to receive it. </a:t>
            </a:r>
            <a:r>
              <a:rPr lang="en-US" sz="4800" b="1" i="1" kern="100" baseline="30000" dirty="0">
                <a:latin typeface="Montserrat" pitchFamily="2" charset="77"/>
                <a:ea typeface="Aptos" panose="020B0004020202020204" pitchFamily="34" charset="0"/>
                <a:cs typeface="Times New Roman" panose="02020603050405020304" pitchFamily="18" charset="0"/>
              </a:rPr>
              <a:t>11 </a:t>
            </a:r>
            <a:r>
              <a:rPr lang="en-US" sz="4800" i="1" kern="100" dirty="0">
                <a:latin typeface="Montserrat" pitchFamily="2" charset="77"/>
                <a:ea typeface="Aptos" panose="020B0004020202020204" pitchFamily="34" charset="0"/>
                <a:cs typeface="Times New Roman" panose="02020603050405020304" pitchFamily="18" charset="0"/>
              </a:rPr>
              <a:t>“And I will </a:t>
            </a:r>
            <a:r>
              <a:rPr lang="en-US" sz="4800" b="1" i="1" kern="100" dirty="0">
                <a:solidFill>
                  <a:srgbClr val="00E0EE"/>
                </a:solidFill>
                <a:latin typeface="Montserrat" pitchFamily="2" charset="77"/>
                <a:ea typeface="Aptos" panose="020B0004020202020204" pitchFamily="34" charset="0"/>
                <a:cs typeface="Times New Roman" panose="02020603050405020304" pitchFamily="18" charset="0"/>
              </a:rPr>
              <a:t>rebuke the devourer</a:t>
            </a:r>
            <a:r>
              <a:rPr lang="en-US" sz="4800" i="1" kern="100" dirty="0">
                <a:latin typeface="Montserrat" pitchFamily="2" charset="77"/>
                <a:ea typeface="Aptos" panose="020B0004020202020204" pitchFamily="34" charset="0"/>
                <a:cs typeface="Times New Roman" panose="02020603050405020304" pitchFamily="18" charset="0"/>
              </a:rPr>
              <a:t> for your sakes, …</a:t>
            </a:r>
            <a:endParaRPr lang="en-US" sz="5400" kern="100" dirty="0">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771429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96AEBF-F218-7634-A0C2-B3A34D6CC8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0553CE-772F-69A0-002F-0A9CAD6A02C6}"/>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(Malachi 3:6-12 NKJV)</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70057878-1528-00EF-3F3D-8B72D07BBCDC}"/>
              </a:ext>
            </a:extLst>
          </p:cNvPr>
          <p:cNvSpPr>
            <a:spLocks noGrp="1"/>
          </p:cNvSpPr>
          <p:nvPr>
            <p:ph idx="1"/>
          </p:nvPr>
        </p:nvSpPr>
        <p:spPr>
          <a:xfrm>
            <a:off x="191195" y="956617"/>
            <a:ext cx="11799371" cy="5692539"/>
          </a:xfrm>
        </p:spPr>
        <p:txBody>
          <a:bodyPr>
            <a:noAutofit/>
          </a:bodyPr>
          <a:lstStyle/>
          <a:p>
            <a:pPr marL="0" marR="0" indent="0">
              <a:buNone/>
            </a:pPr>
            <a:r>
              <a:rPr lang="en-US" sz="4800" i="1" kern="100" dirty="0">
                <a:latin typeface="Montserrat" pitchFamily="2" charset="77"/>
                <a:ea typeface="Aptos" panose="020B0004020202020204" pitchFamily="34" charset="0"/>
                <a:cs typeface="Times New Roman" panose="02020603050405020304" pitchFamily="18" charset="0"/>
              </a:rPr>
              <a:t>so that he will not destroy the fruit of your ground, nor shall the vine fail to bear fruit for you in the field (</a:t>
            </a:r>
            <a:r>
              <a:rPr lang="en-US" sz="4800" b="1" i="1" kern="100" dirty="0">
                <a:solidFill>
                  <a:srgbClr val="FFFF00"/>
                </a:solidFill>
                <a:latin typeface="Montserrat" pitchFamily="2" charset="77"/>
                <a:ea typeface="Aptos" panose="020B0004020202020204" pitchFamily="34" charset="0"/>
                <a:cs typeface="Times New Roman" panose="02020603050405020304" pitchFamily="18" charset="0"/>
              </a:rPr>
              <a:t>all your increase</a:t>
            </a:r>
            <a:r>
              <a:rPr lang="en-US" sz="4800" i="1" kern="100" dirty="0">
                <a:latin typeface="Montserrat" pitchFamily="2" charset="77"/>
                <a:ea typeface="Aptos" panose="020B0004020202020204" pitchFamily="34" charset="0"/>
                <a:cs typeface="Times New Roman" panose="02020603050405020304" pitchFamily="18" charset="0"/>
              </a:rPr>
              <a:t>),” says the Lord of hosts; …</a:t>
            </a:r>
            <a:endParaRPr lang="en-US" sz="5400" kern="100" dirty="0">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643931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8E415A-B48A-C254-F796-1A97FB047D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D428A2-1B21-0211-8A7E-C01548E2D99B}"/>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(Malachi 3:6-12 NKJV)</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900C7D8B-87E1-D4F2-35AF-AAE9003FC5DC}"/>
              </a:ext>
            </a:extLst>
          </p:cNvPr>
          <p:cNvSpPr>
            <a:spLocks noGrp="1"/>
          </p:cNvSpPr>
          <p:nvPr>
            <p:ph idx="1"/>
          </p:nvPr>
        </p:nvSpPr>
        <p:spPr>
          <a:xfrm>
            <a:off x="191195" y="956617"/>
            <a:ext cx="11799371" cy="5692539"/>
          </a:xfrm>
        </p:spPr>
        <p:txBody>
          <a:bodyPr>
            <a:noAutofit/>
          </a:bodyPr>
          <a:lstStyle/>
          <a:p>
            <a:pPr marL="0" marR="0" indent="0">
              <a:buNone/>
            </a:pPr>
            <a:r>
              <a:rPr lang="en-US" sz="4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so that he will not destroy the fruit of your ground, nor shall the vine fail to bear fruit for you in the field (</a:t>
            </a:r>
            <a:r>
              <a:rPr lang="en-US" sz="4800" b="1"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all your increase</a:t>
            </a:r>
            <a:r>
              <a:rPr lang="en-US" sz="4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 says the Lord of hosts;</a:t>
            </a:r>
            <a:r>
              <a:rPr lang="en-US" sz="4800" i="1" kern="100" dirty="0">
                <a:latin typeface="Montserrat" pitchFamily="2" charset="77"/>
                <a:ea typeface="Aptos" panose="020B0004020202020204" pitchFamily="34" charset="0"/>
                <a:cs typeface="Times New Roman" panose="02020603050405020304" pitchFamily="18" charset="0"/>
              </a:rPr>
              <a:t> </a:t>
            </a:r>
            <a:r>
              <a:rPr lang="en-US" sz="4800" b="1" i="1" kern="100" baseline="30000" dirty="0">
                <a:latin typeface="Montserrat" pitchFamily="2" charset="77"/>
                <a:ea typeface="Aptos" panose="020B0004020202020204" pitchFamily="34" charset="0"/>
                <a:cs typeface="Times New Roman" panose="02020603050405020304" pitchFamily="18" charset="0"/>
              </a:rPr>
              <a:t>12 </a:t>
            </a:r>
            <a:r>
              <a:rPr lang="en-US" sz="4800" i="1" kern="100" dirty="0">
                <a:latin typeface="Montserrat" pitchFamily="2" charset="77"/>
                <a:ea typeface="Aptos" panose="020B0004020202020204" pitchFamily="34" charset="0"/>
                <a:cs typeface="Times New Roman" panose="02020603050405020304" pitchFamily="18" charset="0"/>
              </a:rPr>
              <a:t>“and all people will call you blessed!”</a:t>
            </a:r>
            <a:endParaRPr lang="en-US" sz="5400" kern="100" dirty="0">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972010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17432F-3B2F-545A-CEB3-05819E892D7C}"/>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40C3312D-1BE8-4022-A559-6C8FB80DF2EB}"/>
              </a:ext>
            </a:extLst>
          </p:cNvPr>
          <p:cNvSpPr txBox="1"/>
          <p:nvPr/>
        </p:nvSpPr>
        <p:spPr>
          <a:xfrm>
            <a:off x="228600" y="292100"/>
            <a:ext cx="11734800" cy="6273800"/>
          </a:xfrm>
          <a:prstGeom prst="rect">
            <a:avLst/>
          </a:prstGeom>
          <a:noFill/>
        </p:spPr>
        <p:txBody>
          <a:bodyPr wrap="square" tIns="91440" bIns="91440" rtlCol="0" anchor="ctr">
            <a:noAutofit/>
          </a:bodyPr>
          <a:lstStyle/>
          <a:p>
            <a:pPr marL="0" indent="0" algn="ctr">
              <a:spcBef>
                <a:spcPts val="600"/>
              </a:spcBef>
              <a:buNone/>
            </a:pPr>
            <a:r>
              <a:rPr lang="en-US" sz="4800" i="1" dirty="0">
                <a:latin typeface="Montserrat" pitchFamily="2" charset="77"/>
                <a:ea typeface="Helvetica Neue" panose="02000503000000020004" pitchFamily="2" charset="0"/>
                <a:cs typeface="Helvetica Neue" panose="02000503000000020004" pitchFamily="2" charset="0"/>
              </a:rPr>
              <a:t>Tithing is a two-way test. I test the </a:t>
            </a:r>
            <a:r>
              <a:rPr lang="en-US" sz="4800" b="1" i="1" u="sng" dirty="0">
                <a:solidFill>
                  <a:srgbClr val="FFFF00"/>
                </a:solidFill>
                <a:latin typeface="Montserrat" pitchFamily="2" charset="77"/>
                <a:ea typeface="Helvetica Neue" panose="02000503000000020004" pitchFamily="2" charset="0"/>
                <a:cs typeface="Helvetica Neue" panose="02000503000000020004" pitchFamily="2" charset="0"/>
              </a:rPr>
              <a:t>FAITHFULNESS</a:t>
            </a:r>
            <a:r>
              <a:rPr lang="en-US" sz="4800" i="1" dirty="0">
                <a:latin typeface="Montserrat" pitchFamily="2" charset="77"/>
                <a:ea typeface="Helvetica Neue" panose="02000503000000020004" pitchFamily="2" charset="0"/>
                <a:cs typeface="Helvetica Neue" panose="02000503000000020004" pitchFamily="2" charset="0"/>
              </a:rPr>
              <a:t> of God while He test the quality of my </a:t>
            </a:r>
            <a:r>
              <a:rPr lang="en-US" sz="4800" b="1" i="1" u="sng" dirty="0">
                <a:solidFill>
                  <a:srgbClr val="00E0EE"/>
                </a:solidFill>
                <a:latin typeface="Montserrat" pitchFamily="2" charset="77"/>
                <a:ea typeface="Helvetica Neue" panose="02000503000000020004" pitchFamily="2" charset="0"/>
                <a:cs typeface="Helvetica Neue" panose="02000503000000020004" pitchFamily="2" charset="0"/>
              </a:rPr>
              <a:t>HEART</a:t>
            </a:r>
            <a:r>
              <a:rPr lang="en-US" sz="4800" i="1" dirty="0">
                <a:latin typeface="Montserrat" pitchFamily="2" charset="77"/>
                <a:ea typeface="Helvetica Neue" panose="02000503000000020004" pitchFamily="2" charset="0"/>
                <a:cs typeface="Helvetica Neue" panose="02000503000000020004" pitchFamily="2" charset="0"/>
              </a:rPr>
              <a:t>!</a:t>
            </a:r>
          </a:p>
          <a:p>
            <a:pPr marL="0" indent="0" algn="ctr">
              <a:spcBef>
                <a:spcPts val="600"/>
              </a:spcBef>
              <a:buNone/>
            </a:pPr>
            <a:r>
              <a:rPr lang="en-US" sz="800" i="1" dirty="0">
                <a:solidFill>
                  <a:schemeClr val="bg1">
                    <a:lumMod val="65000"/>
                    <a:lumOff val="35000"/>
                  </a:schemeClr>
                </a:solidFill>
                <a:latin typeface="Montserrat" pitchFamily="2" charset="77"/>
                <a:ea typeface="Helvetica Neue" panose="02000503000000020004" pitchFamily="2" charset="0"/>
                <a:cs typeface="Helvetica Neue" panose="02000503000000020004" pitchFamily="2" charset="0"/>
              </a:rPr>
              <a:t>“Test me in this” comes from a Hebrew word, “NASAH!” It means to prove the quality or authenticity of something… Jesus explains it here…</a:t>
            </a:r>
          </a:p>
        </p:txBody>
      </p:sp>
    </p:spTree>
    <p:extLst>
      <p:ext uri="{BB962C8B-B14F-4D97-AF65-F5344CB8AC3E}">
        <p14:creationId xmlns:p14="http://schemas.microsoft.com/office/powerpoint/2010/main" val="9091093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02E045-8C0C-6285-AA59-7827BA290D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5A1000-D55C-4715-3ADA-859175A80F9F}"/>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(Matthew 6:21 &amp; 24 NIV)</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9D6427D6-B3B8-3B34-4FB7-9B384FF007AA}"/>
              </a:ext>
            </a:extLst>
          </p:cNvPr>
          <p:cNvSpPr>
            <a:spLocks noGrp="1"/>
          </p:cNvSpPr>
          <p:nvPr>
            <p:ph idx="1"/>
          </p:nvPr>
        </p:nvSpPr>
        <p:spPr>
          <a:xfrm>
            <a:off x="191195" y="956617"/>
            <a:ext cx="11799371" cy="5692539"/>
          </a:xfrm>
        </p:spPr>
        <p:txBody>
          <a:bodyPr>
            <a:noAutofit/>
          </a:bodyPr>
          <a:lstStyle/>
          <a:p>
            <a:pPr marL="0" marR="0" indent="0">
              <a:buNone/>
            </a:pPr>
            <a:r>
              <a:rPr lang="en-US" sz="4800" i="1" dirty="0">
                <a:effectLst/>
                <a:latin typeface="Montserrat" pitchFamily="2" charset="77"/>
                <a:ea typeface="Aptos" panose="020B0004020202020204" pitchFamily="34" charset="0"/>
                <a:cs typeface="Times New Roman" panose="02020603050405020304" pitchFamily="18" charset="0"/>
              </a:rPr>
              <a:t>For where your </a:t>
            </a:r>
            <a:r>
              <a:rPr lang="en-US" sz="4800" b="1" i="1" dirty="0">
                <a:solidFill>
                  <a:srgbClr val="FFFF00"/>
                </a:solidFill>
                <a:effectLst/>
                <a:latin typeface="Montserrat" pitchFamily="2" charset="77"/>
                <a:ea typeface="Aptos" panose="020B0004020202020204" pitchFamily="34" charset="0"/>
                <a:cs typeface="Times New Roman" panose="02020603050405020304" pitchFamily="18" charset="0"/>
              </a:rPr>
              <a:t>treasure</a:t>
            </a:r>
            <a:r>
              <a:rPr lang="en-US" sz="4800" i="1" dirty="0">
                <a:effectLst/>
                <a:latin typeface="Montserrat" pitchFamily="2" charset="77"/>
                <a:ea typeface="Aptos" panose="020B0004020202020204" pitchFamily="34" charset="0"/>
                <a:cs typeface="Times New Roman" panose="02020603050405020304" pitchFamily="18" charset="0"/>
              </a:rPr>
              <a:t> is, there your </a:t>
            </a:r>
            <a:r>
              <a:rPr lang="en-US" sz="4800" b="1" i="1" dirty="0">
                <a:solidFill>
                  <a:srgbClr val="00E0EE"/>
                </a:solidFill>
                <a:effectLst/>
                <a:latin typeface="Montserrat" pitchFamily="2" charset="77"/>
                <a:ea typeface="Aptos" panose="020B0004020202020204" pitchFamily="34" charset="0"/>
                <a:cs typeface="Times New Roman" panose="02020603050405020304" pitchFamily="18" charset="0"/>
              </a:rPr>
              <a:t>heart</a:t>
            </a:r>
            <a:r>
              <a:rPr lang="en-US" sz="4800" i="1" dirty="0">
                <a:effectLst/>
                <a:latin typeface="Montserrat" pitchFamily="2" charset="77"/>
                <a:ea typeface="Aptos" panose="020B0004020202020204" pitchFamily="34" charset="0"/>
                <a:cs typeface="Times New Roman" panose="02020603050405020304" pitchFamily="18" charset="0"/>
              </a:rPr>
              <a:t> will be also. …</a:t>
            </a:r>
            <a:endParaRPr lang="en-US" sz="4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975841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36FDE-BBF4-76BE-1202-DE7768E2D7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8F4065-D3E8-8D2A-F032-6BBDC1C9FBF0}"/>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(Matthew 6:21 &amp; 24 NIV)</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1FCFD836-F3D7-203E-18A5-C589624C946E}"/>
              </a:ext>
            </a:extLst>
          </p:cNvPr>
          <p:cNvSpPr>
            <a:spLocks noGrp="1"/>
          </p:cNvSpPr>
          <p:nvPr>
            <p:ph idx="1"/>
          </p:nvPr>
        </p:nvSpPr>
        <p:spPr>
          <a:xfrm>
            <a:off x="191195" y="956617"/>
            <a:ext cx="11799371" cy="5692539"/>
          </a:xfrm>
        </p:spPr>
        <p:txBody>
          <a:bodyPr>
            <a:noAutofit/>
          </a:bodyPr>
          <a:lstStyle/>
          <a:p>
            <a:pPr marL="0" marR="0" indent="0">
              <a:spcBef>
                <a:spcPts val="0"/>
              </a:spcBef>
              <a:buNone/>
            </a:pPr>
            <a:r>
              <a:rPr lang="en-US" sz="4800" i="1" dirty="0">
                <a:solidFill>
                  <a:schemeClr val="bg1">
                    <a:lumMod val="65000"/>
                    <a:lumOff val="35000"/>
                  </a:schemeClr>
                </a:solidFill>
                <a:effectLst/>
                <a:latin typeface="Montserrat" pitchFamily="2" charset="77"/>
                <a:ea typeface="Aptos" panose="020B0004020202020204" pitchFamily="34" charset="0"/>
                <a:cs typeface="Times New Roman" panose="02020603050405020304" pitchFamily="18" charset="0"/>
              </a:rPr>
              <a:t>For where your </a:t>
            </a:r>
            <a:r>
              <a:rPr lang="en-US" sz="4800" b="1" i="1" dirty="0">
                <a:solidFill>
                  <a:schemeClr val="bg1">
                    <a:lumMod val="65000"/>
                    <a:lumOff val="35000"/>
                  </a:schemeClr>
                </a:solidFill>
                <a:effectLst/>
                <a:latin typeface="Montserrat" pitchFamily="2" charset="77"/>
                <a:ea typeface="Aptos" panose="020B0004020202020204" pitchFamily="34" charset="0"/>
                <a:cs typeface="Times New Roman" panose="02020603050405020304" pitchFamily="18" charset="0"/>
              </a:rPr>
              <a:t>treasure</a:t>
            </a:r>
            <a:r>
              <a:rPr lang="en-US" sz="4800" i="1" dirty="0">
                <a:solidFill>
                  <a:schemeClr val="bg1">
                    <a:lumMod val="65000"/>
                    <a:lumOff val="35000"/>
                  </a:schemeClr>
                </a:solidFill>
                <a:effectLst/>
                <a:latin typeface="Montserrat" pitchFamily="2" charset="77"/>
                <a:ea typeface="Aptos" panose="020B0004020202020204" pitchFamily="34" charset="0"/>
                <a:cs typeface="Times New Roman" panose="02020603050405020304" pitchFamily="18" charset="0"/>
              </a:rPr>
              <a:t> is, there your </a:t>
            </a:r>
            <a:r>
              <a:rPr lang="en-US" sz="4800" b="1" i="1" dirty="0">
                <a:solidFill>
                  <a:schemeClr val="bg1">
                    <a:lumMod val="65000"/>
                    <a:lumOff val="35000"/>
                  </a:schemeClr>
                </a:solidFill>
                <a:effectLst/>
                <a:latin typeface="Montserrat" pitchFamily="2" charset="77"/>
                <a:ea typeface="Aptos" panose="020B0004020202020204" pitchFamily="34" charset="0"/>
                <a:cs typeface="Times New Roman" panose="02020603050405020304" pitchFamily="18" charset="0"/>
              </a:rPr>
              <a:t>heart</a:t>
            </a:r>
            <a:r>
              <a:rPr lang="en-US" sz="4800" i="1" dirty="0">
                <a:solidFill>
                  <a:schemeClr val="bg1">
                    <a:lumMod val="65000"/>
                    <a:lumOff val="35000"/>
                  </a:schemeClr>
                </a:solidFill>
                <a:effectLst/>
                <a:latin typeface="Montserrat" pitchFamily="2" charset="77"/>
                <a:ea typeface="Aptos" panose="020B0004020202020204" pitchFamily="34" charset="0"/>
                <a:cs typeface="Times New Roman" panose="02020603050405020304" pitchFamily="18" charset="0"/>
              </a:rPr>
              <a:t> will be also. … </a:t>
            </a:r>
            <a:r>
              <a:rPr lang="en-US" sz="4800" i="1" dirty="0">
                <a:effectLst/>
                <a:latin typeface="Montserrat" pitchFamily="2" charset="77"/>
                <a:ea typeface="Aptos" panose="020B0004020202020204" pitchFamily="34" charset="0"/>
                <a:cs typeface="Times New Roman" panose="02020603050405020304" pitchFamily="18" charset="0"/>
              </a:rPr>
              <a:t>No one can serve two masters. Either you will hate the one and love the other, or you will be devoted to the one and despise the other. You cannot serve both </a:t>
            </a:r>
            <a:r>
              <a:rPr lang="en-US" sz="4800" b="1" i="1" dirty="0">
                <a:solidFill>
                  <a:srgbClr val="FF0000"/>
                </a:solidFill>
                <a:effectLst/>
                <a:latin typeface="Montserrat" pitchFamily="2" charset="77"/>
                <a:ea typeface="Aptos" panose="020B0004020202020204" pitchFamily="34" charset="0"/>
                <a:cs typeface="Times New Roman" panose="02020603050405020304" pitchFamily="18" charset="0"/>
              </a:rPr>
              <a:t>God and money</a:t>
            </a:r>
            <a:r>
              <a:rPr lang="en-US" sz="4800" i="1" dirty="0">
                <a:effectLst/>
                <a:latin typeface="Montserrat" pitchFamily="2" charset="77"/>
                <a:ea typeface="Aptos" panose="020B0004020202020204" pitchFamily="34" charset="0"/>
                <a:cs typeface="Times New Roman" panose="02020603050405020304" pitchFamily="18" charset="0"/>
              </a:rPr>
              <a:t>.</a:t>
            </a:r>
          </a:p>
          <a:p>
            <a:pPr marL="0" marR="0" indent="0">
              <a:spcBef>
                <a:spcPts val="0"/>
              </a:spcBef>
              <a:buNone/>
            </a:pPr>
            <a:r>
              <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Studies tell us that 90% of Christians do not obey the Ordinance of the tithe. Here are some reasons why…</a:t>
            </a:r>
            <a:endParaRPr lang="en-US" sz="800" kern="100" dirty="0">
              <a:solidFill>
                <a:schemeClr val="bg1">
                  <a:lumMod val="65000"/>
                  <a:lumOff val="3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235696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717F4A-3C6B-7FEA-9103-460E631A38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85129F-6EC8-097B-5F46-86A5E0AA6F2C}"/>
              </a:ext>
            </a:extLst>
          </p:cNvPr>
          <p:cNvSpPr>
            <a:spLocks noGrp="1"/>
          </p:cNvSpPr>
          <p:nvPr>
            <p:ph type="title"/>
          </p:nvPr>
        </p:nvSpPr>
        <p:spPr>
          <a:xfrm>
            <a:off x="3507050" y="90173"/>
            <a:ext cx="8483516" cy="866444"/>
          </a:xfrm>
        </p:spPr>
        <p:txBody>
          <a:bodyPr>
            <a:normAutofit/>
          </a:bodyPr>
          <a:lstStyle/>
          <a:p>
            <a:pPr algn="r"/>
            <a:r>
              <a:rPr lang="en-US" sz="4800" dirty="0">
                <a:latin typeface="Montserrat" pitchFamily="2" charset="77"/>
                <a:ea typeface="Helvetica Neue" panose="02000503000000020004" pitchFamily="2" charset="0"/>
                <a:cs typeface="Helvetica Neue" panose="02000503000000020004" pitchFamily="2" charset="0"/>
              </a:rPr>
              <a:t>(Matthew 6:33 NIV)</a:t>
            </a:r>
          </a:p>
        </p:txBody>
      </p:sp>
      <p:sp>
        <p:nvSpPr>
          <p:cNvPr id="3" name="Content Placeholder 2">
            <a:extLst>
              <a:ext uri="{FF2B5EF4-FFF2-40B4-BE49-F238E27FC236}">
                <a16:creationId xmlns:a16="http://schemas.microsoft.com/office/drawing/2014/main" id="{9FD336C1-3AF3-6EEF-DF32-F211C321DCF9}"/>
              </a:ext>
            </a:extLst>
          </p:cNvPr>
          <p:cNvSpPr>
            <a:spLocks noGrp="1"/>
          </p:cNvSpPr>
          <p:nvPr>
            <p:ph idx="1"/>
          </p:nvPr>
        </p:nvSpPr>
        <p:spPr>
          <a:xfrm>
            <a:off x="191195" y="956617"/>
            <a:ext cx="11799371" cy="5599082"/>
          </a:xfrm>
        </p:spPr>
        <p:txBody>
          <a:bodyPr>
            <a:noAutofit/>
          </a:bodyPr>
          <a:lstStyle/>
          <a:p>
            <a:pPr marL="0" indent="0">
              <a:lnSpc>
                <a:spcPct val="100000"/>
              </a:lnSpc>
              <a:spcBef>
                <a:spcPts val="0"/>
              </a:spcBef>
              <a:buNone/>
            </a:pPr>
            <a:r>
              <a:rPr lang="en-US" sz="4800" i="1" dirty="0">
                <a:latin typeface="Montserrat" pitchFamily="2" charset="77"/>
                <a:ea typeface="Helvetica Neue" panose="02000503000000020004" pitchFamily="2" charset="0"/>
                <a:cs typeface="Helvetica Neue" panose="02000503000000020004" pitchFamily="2" charset="0"/>
              </a:rPr>
              <a:t>“</a:t>
            </a:r>
            <a:r>
              <a:rPr lang="en-US" sz="4800" b="1" i="1" dirty="0">
                <a:solidFill>
                  <a:srgbClr val="FFFF00"/>
                </a:solidFill>
                <a:latin typeface="Montserrat" pitchFamily="2" charset="77"/>
                <a:ea typeface="Helvetica Neue" panose="02000503000000020004" pitchFamily="2" charset="0"/>
                <a:cs typeface="Helvetica Neue" panose="02000503000000020004" pitchFamily="2" charset="0"/>
              </a:rPr>
              <a:t>Seek first His kingdom </a:t>
            </a:r>
            <a:r>
              <a:rPr lang="en-US" sz="4800" i="1" dirty="0">
                <a:latin typeface="Montserrat" pitchFamily="2" charset="77"/>
                <a:ea typeface="Helvetica Neue" panose="02000503000000020004" pitchFamily="2" charset="0"/>
                <a:cs typeface="Helvetica Neue" panose="02000503000000020004" pitchFamily="2" charset="0"/>
              </a:rPr>
              <a:t>and </a:t>
            </a:r>
            <a:r>
              <a:rPr lang="en-US" sz="4800" b="1" i="1" dirty="0">
                <a:solidFill>
                  <a:srgbClr val="00E0EE"/>
                </a:solidFill>
                <a:latin typeface="Montserrat" pitchFamily="2" charset="77"/>
                <a:ea typeface="Helvetica Neue" panose="02000503000000020004" pitchFamily="2" charset="0"/>
                <a:cs typeface="Helvetica Neue" panose="02000503000000020004" pitchFamily="2" charset="0"/>
              </a:rPr>
              <a:t>His righteousness</a:t>
            </a:r>
            <a:r>
              <a:rPr lang="en-US" sz="4800" i="1" dirty="0">
                <a:latin typeface="Montserrat" pitchFamily="2" charset="77"/>
                <a:ea typeface="Helvetica Neue" panose="02000503000000020004" pitchFamily="2" charset="0"/>
                <a:cs typeface="Helvetica Neue" panose="02000503000000020004" pitchFamily="2" charset="0"/>
              </a:rPr>
              <a:t>, and all these things will be given to you as well.”</a:t>
            </a:r>
          </a:p>
          <a:p>
            <a:pPr marL="0" indent="0">
              <a:lnSpc>
                <a:spcPct val="100000"/>
              </a:lnSpc>
              <a:spcBef>
                <a:spcPts val="0"/>
              </a:spcBef>
              <a:buNone/>
            </a:pPr>
            <a:r>
              <a:rPr lang="en-US" sz="800" i="1" dirty="0">
                <a:solidFill>
                  <a:schemeClr val="bg1">
                    <a:lumMod val="65000"/>
                    <a:lumOff val="35000"/>
                  </a:schemeClr>
                </a:solidFill>
                <a:latin typeface="Montserrat" pitchFamily="2" charset="77"/>
                <a:ea typeface="Helvetica Neue" panose="02000503000000020004" pitchFamily="2" charset="0"/>
                <a:cs typeface="Helvetica Neue" panose="02000503000000020004" pitchFamily="2" charset="0"/>
              </a:rPr>
              <a:t>God wants to redeem the …</a:t>
            </a:r>
          </a:p>
        </p:txBody>
      </p:sp>
    </p:spTree>
    <p:extLst>
      <p:ext uri="{BB962C8B-B14F-4D97-AF65-F5344CB8AC3E}">
        <p14:creationId xmlns:p14="http://schemas.microsoft.com/office/powerpoint/2010/main" val="7466160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446FA-C41B-00F2-B54D-AE9E93CF39B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C9B473-2FC8-3A27-4CE9-3BD386103D62}"/>
              </a:ext>
            </a:extLst>
          </p:cNvPr>
          <p:cNvSpPr>
            <a:spLocks noGrp="1"/>
          </p:cNvSpPr>
          <p:nvPr>
            <p:ph idx="1"/>
          </p:nvPr>
        </p:nvSpPr>
        <p:spPr>
          <a:xfrm>
            <a:off x="209550" y="108515"/>
            <a:ext cx="11753850" cy="6611539"/>
          </a:xfrm>
        </p:spPr>
        <p:txBody>
          <a:bodyPr anchor="t">
            <a:noAutofit/>
          </a:bodyPr>
          <a:lstStyle/>
          <a:p>
            <a:pPr marL="0" indent="0">
              <a:lnSpc>
                <a:spcPct val="100000"/>
              </a:lnSpc>
              <a:spcBef>
                <a:spcPts val="600"/>
              </a:spcBef>
              <a:buNone/>
            </a:pPr>
            <a:r>
              <a:rPr lang="en-US" sz="6000" b="1" i="1" spc="-150" dirty="0">
                <a:solidFill>
                  <a:srgbClr val="00E0EE"/>
                </a:solidFill>
                <a:latin typeface="Montserrat" pitchFamily="2" charset="77"/>
                <a:ea typeface="Helvetica Neue" panose="02000503000000020004" pitchFamily="2" charset="0"/>
                <a:cs typeface="Helvetica Neue" panose="02000503000000020004" pitchFamily="2" charset="0"/>
              </a:rPr>
              <a:t>10 Reasons I don’t give:</a:t>
            </a:r>
          </a:p>
          <a:p>
            <a:pPr marL="0" indent="0">
              <a:lnSpc>
                <a:spcPct val="100000"/>
              </a:lnSpc>
              <a:spcBef>
                <a:spcPts val="600"/>
              </a:spcBef>
              <a:buNone/>
            </a:pPr>
            <a:r>
              <a:rPr lang="en-US" sz="4000" i="1" spc="-150" dirty="0">
                <a:solidFill>
                  <a:srgbClr val="FFFF00"/>
                </a:solidFill>
                <a:latin typeface="Montserrat" pitchFamily="2" charset="77"/>
                <a:ea typeface="Helvetica Neue" panose="02000503000000020004" pitchFamily="2" charset="0"/>
                <a:cs typeface="Helvetica Neue" panose="02000503000000020004" pitchFamily="2" charset="0"/>
              </a:rPr>
              <a:t>“It’s all mine. I earned it. Why should I give?”</a:t>
            </a:r>
          </a:p>
          <a:p>
            <a:pPr marL="0" indent="0">
              <a:lnSpc>
                <a:spcPct val="100000"/>
              </a:lnSpc>
              <a:spcBef>
                <a:spcPts val="600"/>
              </a:spcBef>
              <a:buNone/>
            </a:pPr>
            <a:r>
              <a:rPr lang="en-US" sz="4000" i="1" spc="-150" dirty="0">
                <a:latin typeface="Montserrat" pitchFamily="2" charset="77"/>
                <a:ea typeface="Helvetica Neue" panose="02000503000000020004" pitchFamily="2" charset="0"/>
                <a:cs typeface="Helvetica Neue" panose="02000503000000020004" pitchFamily="2" charset="0"/>
              </a:rPr>
              <a:t>“I give somewhere else.”</a:t>
            </a:r>
          </a:p>
          <a:p>
            <a:pPr marL="0" indent="0">
              <a:lnSpc>
                <a:spcPct val="100000"/>
              </a:lnSpc>
              <a:spcBef>
                <a:spcPts val="600"/>
              </a:spcBef>
              <a:buNone/>
            </a:pPr>
            <a:r>
              <a:rPr lang="en-US" sz="4000" i="1" spc="-150" dirty="0">
                <a:solidFill>
                  <a:srgbClr val="FFFF00"/>
                </a:solidFill>
                <a:latin typeface="Montserrat" pitchFamily="2" charset="77"/>
                <a:ea typeface="Helvetica Neue" panose="02000503000000020004" pitchFamily="2" charset="0"/>
                <a:cs typeface="Helvetica Neue" panose="02000503000000020004" pitchFamily="2" charset="0"/>
              </a:rPr>
              <a:t>“Tithing is not in the New Testament.”</a:t>
            </a:r>
          </a:p>
          <a:p>
            <a:pPr marL="0" indent="0">
              <a:lnSpc>
                <a:spcPct val="100000"/>
              </a:lnSpc>
              <a:spcBef>
                <a:spcPts val="600"/>
              </a:spcBef>
              <a:buNone/>
            </a:pPr>
            <a:r>
              <a:rPr lang="en-US" sz="4000" i="1" spc="-150" dirty="0">
                <a:latin typeface="Montserrat" pitchFamily="2" charset="77"/>
                <a:ea typeface="Helvetica Neue" panose="02000503000000020004" pitchFamily="2" charset="0"/>
                <a:cs typeface="Helvetica Neue" panose="02000503000000020004" pitchFamily="2" charset="0"/>
              </a:rPr>
              <a:t>“God will provide through someone else.”</a:t>
            </a:r>
          </a:p>
          <a:p>
            <a:pPr marL="0" indent="0">
              <a:lnSpc>
                <a:spcPct val="100000"/>
              </a:lnSpc>
              <a:spcBef>
                <a:spcPts val="0"/>
              </a:spcBef>
              <a:buNone/>
            </a:pPr>
            <a:r>
              <a:rPr lang="en-US" sz="4000" i="1" spc="-150" dirty="0">
                <a:solidFill>
                  <a:srgbClr val="FFFF00"/>
                </a:solidFill>
                <a:latin typeface="Montserrat" pitchFamily="2" charset="77"/>
                <a:ea typeface="Helvetica Neue" panose="02000503000000020004" pitchFamily="2" charset="0"/>
                <a:cs typeface="Helvetica Neue" panose="02000503000000020004" pitchFamily="2" charset="0"/>
              </a:rPr>
              <a:t>“My giving doesn’t count for much.”</a:t>
            </a:r>
            <a:endParaRPr lang="en-US" sz="4400" i="1" spc="-150" dirty="0">
              <a:solidFill>
                <a:srgbClr val="FFFF00"/>
              </a:solidFill>
              <a:latin typeface="Montserrat" pitchFamily="2" charset="77"/>
              <a:ea typeface="Helvetica Neue" panose="02000503000000020004" pitchFamily="2" charset="0"/>
              <a:cs typeface="Helvetica Neue" panose="02000503000000020004" pitchFamily="2" charset="0"/>
            </a:endParaRPr>
          </a:p>
          <a:p>
            <a:pPr marL="0" indent="0">
              <a:lnSpc>
                <a:spcPct val="100000"/>
              </a:lnSpc>
              <a:spcBef>
                <a:spcPts val="0"/>
              </a:spcBef>
              <a:buNone/>
            </a:pPr>
            <a:r>
              <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And the list continues…</a:t>
            </a:r>
            <a:endParaRPr lang="en-US" sz="800" kern="100" dirty="0">
              <a:solidFill>
                <a:schemeClr val="bg1">
                  <a:lumMod val="65000"/>
                  <a:lumOff val="35000"/>
                </a:schemeClr>
              </a:solidFill>
              <a:latin typeface="Aptos" panose="020B0004020202020204" pitchFamily="34" charset="0"/>
              <a:ea typeface="Aptos" panose="020B0004020202020204" pitchFamily="34" charset="0"/>
              <a:cs typeface="Times New Roman" panose="02020603050405020304" pitchFamily="18" charset="0"/>
            </a:endParaRPr>
          </a:p>
        </p:txBody>
      </p:sp>
      <p:cxnSp>
        <p:nvCxnSpPr>
          <p:cNvPr id="4" name="Straight Connector 3">
            <a:extLst>
              <a:ext uri="{FF2B5EF4-FFF2-40B4-BE49-F238E27FC236}">
                <a16:creationId xmlns:a16="http://schemas.microsoft.com/office/drawing/2014/main" id="{0430C916-B218-E04B-A1AD-7C3807B38F41}"/>
              </a:ext>
            </a:extLst>
          </p:cNvPr>
          <p:cNvCxnSpPr>
            <a:cxnSpLocks/>
          </p:cNvCxnSpPr>
          <p:nvPr/>
        </p:nvCxnSpPr>
        <p:spPr>
          <a:xfrm>
            <a:off x="0" y="1101205"/>
            <a:ext cx="121920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7658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127015-EF00-5238-E2B6-2854FB99725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91F0AC-A2DF-1EB7-1EF6-C3D215C71236}"/>
              </a:ext>
            </a:extLst>
          </p:cNvPr>
          <p:cNvSpPr>
            <a:spLocks noGrp="1"/>
          </p:cNvSpPr>
          <p:nvPr>
            <p:ph idx="1"/>
          </p:nvPr>
        </p:nvSpPr>
        <p:spPr>
          <a:xfrm>
            <a:off x="209550" y="108515"/>
            <a:ext cx="11753850" cy="6611539"/>
          </a:xfrm>
        </p:spPr>
        <p:txBody>
          <a:bodyPr anchor="t">
            <a:noAutofit/>
          </a:bodyPr>
          <a:lstStyle/>
          <a:p>
            <a:pPr marL="0" indent="0">
              <a:lnSpc>
                <a:spcPct val="100000"/>
              </a:lnSpc>
              <a:spcBef>
                <a:spcPts val="600"/>
              </a:spcBef>
              <a:buNone/>
            </a:pPr>
            <a:r>
              <a:rPr lang="en-US" sz="6000" b="1" i="1" spc="-150" dirty="0">
                <a:solidFill>
                  <a:srgbClr val="00E0EE"/>
                </a:solidFill>
                <a:latin typeface="Montserrat" pitchFamily="2" charset="77"/>
                <a:ea typeface="Helvetica Neue" panose="02000503000000020004" pitchFamily="2" charset="0"/>
                <a:cs typeface="Helvetica Neue" panose="02000503000000020004" pitchFamily="2" charset="0"/>
              </a:rPr>
              <a:t>10 Reasons I don’t give:</a:t>
            </a:r>
          </a:p>
          <a:p>
            <a:pPr marL="0" indent="0">
              <a:lnSpc>
                <a:spcPct val="100000"/>
              </a:lnSpc>
              <a:spcBef>
                <a:spcPts val="600"/>
              </a:spcBef>
              <a:buNone/>
            </a:pPr>
            <a:r>
              <a:rPr lang="en-US" sz="4000" i="1" spc="-150" dirty="0">
                <a:solidFill>
                  <a:srgbClr val="FFFF00"/>
                </a:solidFill>
                <a:latin typeface="Montserrat" pitchFamily="2" charset="77"/>
                <a:ea typeface="Helvetica Neue" panose="02000503000000020004" pitchFamily="2" charset="0"/>
                <a:cs typeface="Helvetica Neue" panose="02000503000000020004" pitchFamily="2" charset="0"/>
              </a:rPr>
              <a:t>“I don’t trust preachers.”</a:t>
            </a:r>
          </a:p>
          <a:p>
            <a:pPr marL="0" indent="0">
              <a:lnSpc>
                <a:spcPct val="100000"/>
              </a:lnSpc>
              <a:spcBef>
                <a:spcPts val="600"/>
              </a:spcBef>
              <a:buNone/>
            </a:pPr>
            <a:r>
              <a:rPr lang="en-US" sz="4000" i="1" spc="-150" dirty="0">
                <a:latin typeface="Montserrat" pitchFamily="2" charset="77"/>
                <a:ea typeface="Helvetica Neue" panose="02000503000000020004" pitchFamily="2" charset="0"/>
                <a:cs typeface="Helvetica Neue" panose="02000503000000020004" pitchFamily="2" charset="0"/>
              </a:rPr>
              <a:t>“I designate everything I give.”</a:t>
            </a:r>
          </a:p>
          <a:p>
            <a:pPr marL="0" indent="0">
              <a:lnSpc>
                <a:spcPct val="100000"/>
              </a:lnSpc>
              <a:spcBef>
                <a:spcPts val="600"/>
              </a:spcBef>
              <a:buNone/>
            </a:pPr>
            <a:r>
              <a:rPr lang="en-US" sz="4000" i="1" spc="-150" dirty="0">
                <a:solidFill>
                  <a:srgbClr val="FFFF00"/>
                </a:solidFill>
                <a:latin typeface="Montserrat" pitchFamily="2" charset="77"/>
                <a:ea typeface="Helvetica Neue" panose="02000503000000020004" pitchFamily="2" charset="0"/>
                <a:cs typeface="Helvetica Neue" panose="02000503000000020004" pitchFamily="2" charset="0"/>
              </a:rPr>
              <a:t>“I don’t control the finances.”</a:t>
            </a:r>
          </a:p>
          <a:p>
            <a:pPr marL="0" indent="0">
              <a:lnSpc>
                <a:spcPct val="100000"/>
              </a:lnSpc>
              <a:spcBef>
                <a:spcPts val="600"/>
              </a:spcBef>
              <a:buNone/>
            </a:pPr>
            <a:r>
              <a:rPr lang="en-US" sz="4000" i="1" spc="-150" dirty="0">
                <a:latin typeface="Montserrat" pitchFamily="2" charset="77"/>
                <a:ea typeface="Helvetica Neue" panose="02000503000000020004" pitchFamily="2" charset="0"/>
                <a:cs typeface="Helvetica Neue" panose="02000503000000020004" pitchFamily="2" charset="0"/>
              </a:rPr>
              <a:t>“I will tithe when I can afford it.”</a:t>
            </a:r>
          </a:p>
          <a:p>
            <a:pPr marL="0" indent="0">
              <a:lnSpc>
                <a:spcPct val="100000"/>
              </a:lnSpc>
              <a:spcBef>
                <a:spcPts val="0"/>
              </a:spcBef>
              <a:buNone/>
            </a:pPr>
            <a:r>
              <a:rPr lang="en-US" sz="4000" i="1" spc="-150" dirty="0">
                <a:solidFill>
                  <a:srgbClr val="FFFF00"/>
                </a:solidFill>
                <a:latin typeface="Montserrat" pitchFamily="2" charset="77"/>
                <a:ea typeface="Helvetica Neue" panose="02000503000000020004" pitchFamily="2" charset="0"/>
                <a:cs typeface="Helvetica Neue" panose="02000503000000020004" pitchFamily="2" charset="0"/>
              </a:rPr>
              <a:t>“I’m afraid to.”</a:t>
            </a:r>
            <a:endParaRPr lang="en-US" sz="4400" i="1" spc="-150" dirty="0">
              <a:solidFill>
                <a:srgbClr val="FFFF00"/>
              </a:solidFill>
              <a:latin typeface="Montserrat" pitchFamily="2" charset="77"/>
              <a:ea typeface="Helvetica Neue" panose="02000503000000020004" pitchFamily="2" charset="0"/>
              <a:cs typeface="Helvetica Neue" panose="02000503000000020004" pitchFamily="2" charset="0"/>
            </a:endParaRPr>
          </a:p>
          <a:p>
            <a:pPr marL="0" indent="0">
              <a:lnSpc>
                <a:spcPct val="100000"/>
              </a:lnSpc>
              <a:spcBef>
                <a:spcPts val="0"/>
              </a:spcBef>
              <a:buNone/>
            </a:pPr>
            <a:r>
              <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It’s a test… and every test comes with questions. This test has 2!</a:t>
            </a:r>
            <a:endParaRPr lang="en-US" sz="800" kern="100" dirty="0">
              <a:solidFill>
                <a:schemeClr val="bg1">
                  <a:lumMod val="65000"/>
                  <a:lumOff val="35000"/>
                </a:schemeClr>
              </a:solidFill>
              <a:latin typeface="Aptos" panose="020B0004020202020204" pitchFamily="34" charset="0"/>
              <a:ea typeface="Aptos" panose="020B0004020202020204" pitchFamily="34" charset="0"/>
              <a:cs typeface="Times New Roman" panose="02020603050405020304" pitchFamily="18" charset="0"/>
            </a:endParaRPr>
          </a:p>
        </p:txBody>
      </p:sp>
      <p:cxnSp>
        <p:nvCxnSpPr>
          <p:cNvPr id="4" name="Straight Connector 3">
            <a:extLst>
              <a:ext uri="{FF2B5EF4-FFF2-40B4-BE49-F238E27FC236}">
                <a16:creationId xmlns:a16="http://schemas.microsoft.com/office/drawing/2014/main" id="{8EAD3CE6-9F22-2A79-3936-67C50EB5C130}"/>
              </a:ext>
            </a:extLst>
          </p:cNvPr>
          <p:cNvCxnSpPr>
            <a:cxnSpLocks/>
          </p:cNvCxnSpPr>
          <p:nvPr/>
        </p:nvCxnSpPr>
        <p:spPr>
          <a:xfrm>
            <a:off x="0" y="1101205"/>
            <a:ext cx="121920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6733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50B35A-FBC8-FAF5-3C44-7277FB8B556E}"/>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0BBDBE2E-3E73-7D9C-6ADA-3C954061ED75}"/>
              </a:ext>
            </a:extLst>
          </p:cNvPr>
          <p:cNvSpPr txBox="1"/>
          <p:nvPr/>
        </p:nvSpPr>
        <p:spPr>
          <a:xfrm>
            <a:off x="228600" y="292100"/>
            <a:ext cx="11734800" cy="6273800"/>
          </a:xfrm>
          <a:prstGeom prst="rect">
            <a:avLst/>
          </a:prstGeom>
          <a:noFill/>
        </p:spPr>
        <p:txBody>
          <a:bodyPr wrap="square" tIns="91440" bIns="91440" rtlCol="0" anchor="ctr">
            <a:noAutofit/>
          </a:bodyPr>
          <a:lstStyle/>
          <a:p>
            <a:pPr marL="0" indent="0" algn="ctr">
              <a:spcBef>
                <a:spcPts val="600"/>
              </a:spcBef>
              <a:buNone/>
            </a:pPr>
            <a:r>
              <a:rPr lang="en-US" sz="6000" b="1" i="1" u="sng" dirty="0">
                <a:solidFill>
                  <a:srgbClr val="FFFF00"/>
                </a:solidFill>
                <a:latin typeface="Montserrat" pitchFamily="2" charset="77"/>
                <a:ea typeface="Helvetica Neue" panose="02000503000000020004" pitchFamily="2" charset="0"/>
                <a:cs typeface="Helvetica Neue" panose="02000503000000020004" pitchFamily="2" charset="0"/>
              </a:rPr>
              <a:t>IT’S A TEST!</a:t>
            </a:r>
          </a:p>
          <a:p>
            <a:pPr algn="ctr">
              <a:spcBef>
                <a:spcPts val="600"/>
              </a:spcBef>
            </a:pPr>
            <a:r>
              <a:rPr lang="en-US" sz="4800" i="1" spc="-150" dirty="0">
                <a:latin typeface="Montserrat" pitchFamily="2" charset="77"/>
                <a:ea typeface="Helvetica Neue" panose="02000503000000020004" pitchFamily="2" charset="0"/>
                <a:cs typeface="Helvetica Neue" panose="02000503000000020004" pitchFamily="2" charset="0"/>
              </a:rPr>
              <a:t>1. Who do I thank first when I receive a financial increase?</a:t>
            </a:r>
          </a:p>
          <a:p>
            <a:pPr algn="ctr">
              <a:spcBef>
                <a:spcPts val="600"/>
              </a:spcBef>
            </a:pPr>
            <a:r>
              <a:rPr lang="en-US" sz="800" i="1" dirty="0">
                <a:solidFill>
                  <a:schemeClr val="bg1">
                    <a:lumMod val="65000"/>
                    <a:lumOff val="35000"/>
                  </a:schemeClr>
                </a:solidFill>
                <a:latin typeface="Montserrat" pitchFamily="2" charset="77"/>
                <a:ea typeface="Helvetica Neue" panose="02000503000000020004" pitchFamily="2" charset="0"/>
                <a:cs typeface="Helvetica Neue" panose="02000503000000020004" pitchFamily="2" charset="0"/>
              </a:rPr>
              <a:t>Credit card? Walmart? Amazon? My house? My car? Utilities? Fast food? Debt relief? The government? Or God?</a:t>
            </a:r>
            <a:endParaRPr lang="en-US" sz="800" i="1" spc="-150" dirty="0">
              <a:latin typeface="Montserrat" pitchFamily="2" charset="77"/>
              <a:ea typeface="Helvetica Neue" panose="02000503000000020004" pitchFamily="2" charset="0"/>
              <a:cs typeface="Helvetica Neue" panose="02000503000000020004" pitchFamily="2" charset="0"/>
            </a:endParaRPr>
          </a:p>
          <a:p>
            <a:pPr algn="ctr">
              <a:spcBef>
                <a:spcPts val="600"/>
              </a:spcBef>
            </a:pPr>
            <a:r>
              <a:rPr lang="en-US" sz="4800" i="1" spc="-150" dirty="0">
                <a:solidFill>
                  <a:srgbClr val="00E0EE"/>
                </a:solidFill>
                <a:latin typeface="Montserrat" pitchFamily="2" charset="77"/>
                <a:ea typeface="Helvetica Neue" panose="02000503000000020004" pitchFamily="2" charset="0"/>
                <a:cs typeface="Helvetica Neue" panose="02000503000000020004" pitchFamily="2" charset="0"/>
              </a:rPr>
              <a:t>2. Who has the power to bless me when I receive a financial increase?</a:t>
            </a:r>
          </a:p>
          <a:p>
            <a:pPr marL="0" indent="0" algn="ctr">
              <a:spcBef>
                <a:spcPts val="600"/>
              </a:spcBef>
              <a:buNone/>
            </a:pPr>
            <a:r>
              <a:rPr lang="en-US" sz="800" i="1" dirty="0">
                <a:solidFill>
                  <a:schemeClr val="bg1">
                    <a:lumMod val="65000"/>
                    <a:lumOff val="35000"/>
                  </a:schemeClr>
                </a:solidFill>
                <a:latin typeface="Montserrat" pitchFamily="2" charset="77"/>
                <a:ea typeface="Helvetica Neue" panose="02000503000000020004" pitchFamily="2" charset="0"/>
                <a:cs typeface="Helvetica Neue" panose="02000503000000020004" pitchFamily="2" charset="0"/>
              </a:rPr>
              <a:t>John 12:1-8…</a:t>
            </a:r>
          </a:p>
        </p:txBody>
      </p:sp>
    </p:spTree>
    <p:extLst>
      <p:ext uri="{BB962C8B-B14F-4D97-AF65-F5344CB8AC3E}">
        <p14:creationId xmlns:p14="http://schemas.microsoft.com/office/powerpoint/2010/main" val="3653644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691F1E-2FA4-D732-BC2D-4516FC2444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F1D11E-A7C5-9F5E-ABBD-00DC66FF690F}"/>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(John 12:1-8 NKJV )</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E2A9705A-EE78-0445-40D9-09650D361B0C}"/>
              </a:ext>
            </a:extLst>
          </p:cNvPr>
          <p:cNvSpPr>
            <a:spLocks noGrp="1"/>
          </p:cNvSpPr>
          <p:nvPr>
            <p:ph idx="1"/>
          </p:nvPr>
        </p:nvSpPr>
        <p:spPr>
          <a:xfrm>
            <a:off x="191195" y="956617"/>
            <a:ext cx="11799371" cy="5692539"/>
          </a:xfrm>
        </p:spPr>
        <p:txBody>
          <a:bodyPr>
            <a:noAutofit/>
          </a:bodyPr>
          <a:lstStyle/>
          <a:p>
            <a:pPr marL="0" marR="0" indent="0">
              <a:buNone/>
            </a:pPr>
            <a:r>
              <a:rPr lang="en-US" sz="4800" b="1" i="1" baseline="30000" dirty="0">
                <a:effectLst/>
                <a:latin typeface="Montserrat" pitchFamily="2" charset="77"/>
                <a:ea typeface="Aptos" panose="020B0004020202020204" pitchFamily="34" charset="0"/>
                <a:cs typeface="Times New Roman" panose="02020603050405020304" pitchFamily="18" charset="0"/>
              </a:rPr>
              <a:t>1 </a:t>
            </a:r>
            <a:r>
              <a:rPr lang="en-US" sz="4800" i="1" dirty="0">
                <a:effectLst/>
                <a:latin typeface="Montserrat" pitchFamily="2" charset="77"/>
                <a:ea typeface="Aptos" panose="020B0004020202020204" pitchFamily="34" charset="0"/>
                <a:cs typeface="Times New Roman" panose="02020603050405020304" pitchFamily="18" charset="0"/>
              </a:rPr>
              <a:t>Then, six days before the Passover, Jesus came to Bethany, where Lazarus was who had been dead, whom He had raised from the dead. </a:t>
            </a:r>
            <a:endParaRPr lang="en-US" sz="4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5199473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D18DF0-72AE-68B0-D62D-E3B8D7106E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2CD6AA-A708-E8DF-E552-1F1DBD5E246F}"/>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(John 12:1-8 NKJV )</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AC49EE94-1900-A3A5-9334-7AED64B2B2F9}"/>
              </a:ext>
            </a:extLst>
          </p:cNvPr>
          <p:cNvSpPr>
            <a:spLocks noGrp="1"/>
          </p:cNvSpPr>
          <p:nvPr>
            <p:ph idx="1"/>
          </p:nvPr>
        </p:nvSpPr>
        <p:spPr>
          <a:xfrm>
            <a:off x="191195" y="956617"/>
            <a:ext cx="11799371" cy="5692539"/>
          </a:xfrm>
        </p:spPr>
        <p:txBody>
          <a:bodyPr>
            <a:noAutofit/>
          </a:bodyPr>
          <a:lstStyle/>
          <a:p>
            <a:pPr marL="0" marR="0" indent="0">
              <a:buNone/>
            </a:pPr>
            <a:r>
              <a:rPr lang="en-US" sz="4800" b="1" i="1" baseline="30000" dirty="0">
                <a:solidFill>
                  <a:schemeClr val="bg1">
                    <a:lumMod val="65000"/>
                    <a:lumOff val="35000"/>
                  </a:schemeClr>
                </a:solidFill>
                <a:effectLst/>
                <a:latin typeface="Montserrat" pitchFamily="2" charset="77"/>
                <a:ea typeface="Aptos" panose="020B0004020202020204" pitchFamily="34" charset="0"/>
                <a:cs typeface="Times New Roman" panose="02020603050405020304" pitchFamily="18" charset="0"/>
              </a:rPr>
              <a:t>1 </a:t>
            </a:r>
            <a:r>
              <a:rPr lang="en-US" sz="4800" i="1" dirty="0">
                <a:solidFill>
                  <a:schemeClr val="bg1">
                    <a:lumMod val="65000"/>
                    <a:lumOff val="35000"/>
                  </a:schemeClr>
                </a:solidFill>
                <a:effectLst/>
                <a:latin typeface="Montserrat" pitchFamily="2" charset="77"/>
                <a:ea typeface="Aptos" panose="020B0004020202020204" pitchFamily="34" charset="0"/>
                <a:cs typeface="Times New Roman" panose="02020603050405020304" pitchFamily="18" charset="0"/>
              </a:rPr>
              <a:t>Then, six days before the Passover, Jesus came to Bethany, where Lazarus was who had been dead, whom He had raised from the dead. </a:t>
            </a:r>
            <a:r>
              <a:rPr lang="en-US" sz="4800" b="1" i="1" baseline="30000" dirty="0">
                <a:effectLst/>
                <a:latin typeface="Montserrat" pitchFamily="2" charset="77"/>
                <a:ea typeface="Aptos" panose="020B0004020202020204" pitchFamily="34" charset="0"/>
                <a:cs typeface="Times New Roman" panose="02020603050405020304" pitchFamily="18" charset="0"/>
              </a:rPr>
              <a:t>2 </a:t>
            </a:r>
            <a:r>
              <a:rPr lang="en-US" sz="4800" i="1" dirty="0">
                <a:effectLst/>
                <a:latin typeface="Montserrat" pitchFamily="2" charset="77"/>
                <a:ea typeface="Aptos" panose="020B0004020202020204" pitchFamily="34" charset="0"/>
                <a:cs typeface="Times New Roman" panose="02020603050405020304" pitchFamily="18" charset="0"/>
              </a:rPr>
              <a:t>There they made Him a supper; and Martha served, but Lazarus was one of those who sat at the table with Him. …</a:t>
            </a:r>
            <a:endParaRPr lang="en-US" sz="4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2500055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263906-9D64-E608-EBDA-9ACC01ED40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08C032-2F85-AAB6-C742-322FCAFCD256}"/>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(John 12:1-8 NKJV )</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2E44EF21-C5C8-80A9-AB3A-5CC5467EFB75}"/>
              </a:ext>
            </a:extLst>
          </p:cNvPr>
          <p:cNvSpPr>
            <a:spLocks noGrp="1"/>
          </p:cNvSpPr>
          <p:nvPr>
            <p:ph idx="1"/>
          </p:nvPr>
        </p:nvSpPr>
        <p:spPr>
          <a:xfrm>
            <a:off x="191195" y="956617"/>
            <a:ext cx="11799371" cy="5692539"/>
          </a:xfrm>
        </p:spPr>
        <p:txBody>
          <a:bodyPr>
            <a:noAutofit/>
          </a:bodyPr>
          <a:lstStyle/>
          <a:p>
            <a:pPr marL="0" marR="0" indent="0">
              <a:buNone/>
            </a:pPr>
            <a:r>
              <a:rPr lang="en-US" sz="4800" b="1" i="1" baseline="30000" dirty="0">
                <a:effectLst/>
                <a:latin typeface="Montserrat" pitchFamily="2" charset="77"/>
                <a:ea typeface="Aptos" panose="020B0004020202020204" pitchFamily="34" charset="0"/>
                <a:cs typeface="Times New Roman" panose="02020603050405020304" pitchFamily="18" charset="0"/>
              </a:rPr>
              <a:t>3 </a:t>
            </a:r>
            <a:r>
              <a:rPr lang="en-US" sz="4800" i="1" dirty="0">
                <a:effectLst/>
                <a:latin typeface="Montserrat" pitchFamily="2" charset="77"/>
                <a:ea typeface="Aptos" panose="020B0004020202020204" pitchFamily="34" charset="0"/>
                <a:cs typeface="Times New Roman" panose="02020603050405020304" pitchFamily="18" charset="0"/>
              </a:rPr>
              <a:t>Then Mary took a pound of very costly oil of spikenard (</a:t>
            </a:r>
            <a:r>
              <a:rPr lang="en-US" sz="4800" b="1" i="1" dirty="0">
                <a:solidFill>
                  <a:srgbClr val="FFFF00"/>
                </a:solidFill>
                <a:effectLst/>
                <a:latin typeface="Montserrat" pitchFamily="2" charset="77"/>
                <a:ea typeface="Aptos" panose="020B0004020202020204" pitchFamily="34" charset="0"/>
                <a:cs typeface="Times New Roman" panose="02020603050405020304" pitchFamily="18" charset="0"/>
              </a:rPr>
              <a:t>worth 300 Denarii, a year’s wage</a:t>
            </a:r>
            <a:r>
              <a:rPr lang="en-US" sz="4800" i="1" dirty="0">
                <a:effectLst/>
                <a:latin typeface="Montserrat" pitchFamily="2" charset="77"/>
                <a:ea typeface="Aptos" panose="020B0004020202020204" pitchFamily="34" charset="0"/>
                <a:cs typeface="Times New Roman" panose="02020603050405020304" pitchFamily="18" charset="0"/>
              </a:rPr>
              <a:t>), anointed the feet of Jesus, and wiped His feet with her hair, …</a:t>
            </a:r>
            <a:endParaRPr lang="en-US" sz="4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8767841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EEBDF7-F44E-2CF9-1C1D-08FF646FDB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195EF5-A6B5-1446-EAFF-12F24FAD843E}"/>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(John 12:1-8 NKJV )</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AABC06AD-A30F-BFC8-5617-E1AE870F2C1B}"/>
              </a:ext>
            </a:extLst>
          </p:cNvPr>
          <p:cNvSpPr>
            <a:spLocks noGrp="1"/>
          </p:cNvSpPr>
          <p:nvPr>
            <p:ph idx="1"/>
          </p:nvPr>
        </p:nvSpPr>
        <p:spPr>
          <a:xfrm>
            <a:off x="191195" y="956617"/>
            <a:ext cx="11799371" cy="5692539"/>
          </a:xfrm>
        </p:spPr>
        <p:txBody>
          <a:bodyPr>
            <a:noAutofit/>
          </a:bodyPr>
          <a:lstStyle/>
          <a:p>
            <a:pPr marL="0" marR="0" indent="0">
              <a:buNone/>
            </a:pPr>
            <a:r>
              <a:rPr lang="en-US" sz="4800" b="1" i="1" baseline="30000" dirty="0">
                <a:solidFill>
                  <a:schemeClr val="bg1">
                    <a:lumMod val="65000"/>
                    <a:lumOff val="35000"/>
                  </a:schemeClr>
                </a:solidFill>
                <a:effectLst/>
                <a:latin typeface="Montserrat" pitchFamily="2" charset="77"/>
                <a:ea typeface="Aptos" panose="020B0004020202020204" pitchFamily="34" charset="0"/>
                <a:cs typeface="Times New Roman" panose="02020603050405020304" pitchFamily="18" charset="0"/>
              </a:rPr>
              <a:t>3 </a:t>
            </a:r>
            <a:r>
              <a:rPr lang="en-US" sz="4800" i="1" dirty="0">
                <a:solidFill>
                  <a:schemeClr val="bg1">
                    <a:lumMod val="65000"/>
                    <a:lumOff val="35000"/>
                  </a:schemeClr>
                </a:solidFill>
                <a:effectLst/>
                <a:latin typeface="Montserrat" pitchFamily="2" charset="77"/>
                <a:ea typeface="Aptos" panose="020B0004020202020204" pitchFamily="34" charset="0"/>
                <a:cs typeface="Times New Roman" panose="02020603050405020304" pitchFamily="18" charset="0"/>
              </a:rPr>
              <a:t>Then Mary took a pound of very costly oil of spikenard (</a:t>
            </a:r>
            <a:r>
              <a:rPr lang="en-US" sz="4800" b="1" i="1" dirty="0">
                <a:solidFill>
                  <a:schemeClr val="bg1">
                    <a:lumMod val="65000"/>
                    <a:lumOff val="35000"/>
                  </a:schemeClr>
                </a:solidFill>
                <a:effectLst/>
                <a:latin typeface="Montserrat" pitchFamily="2" charset="77"/>
                <a:ea typeface="Aptos" panose="020B0004020202020204" pitchFamily="34" charset="0"/>
                <a:cs typeface="Times New Roman" panose="02020603050405020304" pitchFamily="18" charset="0"/>
              </a:rPr>
              <a:t>worth 300 Denarii, a year’s wage</a:t>
            </a:r>
            <a:r>
              <a:rPr lang="en-US" sz="4800" i="1" dirty="0">
                <a:solidFill>
                  <a:schemeClr val="bg1">
                    <a:lumMod val="65000"/>
                    <a:lumOff val="35000"/>
                  </a:schemeClr>
                </a:solidFill>
                <a:effectLst/>
                <a:latin typeface="Montserrat" pitchFamily="2" charset="77"/>
                <a:ea typeface="Aptos" panose="020B0004020202020204" pitchFamily="34" charset="0"/>
                <a:cs typeface="Times New Roman" panose="02020603050405020304" pitchFamily="18" charset="0"/>
              </a:rPr>
              <a:t>), anointed the feet of Jesus, and wiped His feet with her hair, </a:t>
            </a:r>
            <a:r>
              <a:rPr lang="en-US" sz="4800" i="1" dirty="0">
                <a:effectLst/>
                <a:latin typeface="Montserrat" pitchFamily="2" charset="77"/>
                <a:ea typeface="Aptos" panose="020B0004020202020204" pitchFamily="34" charset="0"/>
                <a:cs typeface="Times New Roman" panose="02020603050405020304" pitchFamily="18" charset="0"/>
              </a:rPr>
              <a:t>and the house was filled with the fragrance of the oil. </a:t>
            </a:r>
            <a:r>
              <a:rPr lang="en-US" sz="4800" b="1" i="1" baseline="30000" dirty="0">
                <a:effectLst/>
                <a:latin typeface="Montserrat" pitchFamily="2" charset="77"/>
                <a:ea typeface="Aptos" panose="020B0004020202020204" pitchFamily="34" charset="0"/>
                <a:cs typeface="Times New Roman" panose="02020603050405020304" pitchFamily="18" charset="0"/>
              </a:rPr>
              <a:t>4 </a:t>
            </a:r>
            <a:r>
              <a:rPr lang="en-US" sz="4800" i="1" dirty="0">
                <a:effectLst/>
                <a:latin typeface="Montserrat" pitchFamily="2" charset="77"/>
                <a:ea typeface="Aptos" panose="020B0004020202020204" pitchFamily="34" charset="0"/>
                <a:cs typeface="Times New Roman" panose="02020603050405020304" pitchFamily="18" charset="0"/>
              </a:rPr>
              <a:t>But one of His disciples, Judas Iscariot, who would betray Jesus, said, …</a:t>
            </a:r>
            <a:endParaRPr lang="en-US" sz="4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486958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3D07F8-363A-F14E-6A28-1D2E707DE8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3EDDE2-168D-11A3-6636-022709338E62}"/>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(John 12:1-8 NKJV )</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4FDB6DFF-03A8-0D60-B31D-9A999E0A689D}"/>
              </a:ext>
            </a:extLst>
          </p:cNvPr>
          <p:cNvSpPr>
            <a:spLocks noGrp="1"/>
          </p:cNvSpPr>
          <p:nvPr>
            <p:ph idx="1"/>
          </p:nvPr>
        </p:nvSpPr>
        <p:spPr>
          <a:xfrm>
            <a:off x="191195" y="956617"/>
            <a:ext cx="11799371" cy="5692539"/>
          </a:xfrm>
        </p:spPr>
        <p:txBody>
          <a:bodyPr>
            <a:noAutofit/>
          </a:bodyPr>
          <a:lstStyle/>
          <a:p>
            <a:pPr marL="0" marR="0" indent="0">
              <a:buNone/>
            </a:pPr>
            <a:r>
              <a:rPr lang="en-US" sz="4800" b="1" i="1" baseline="30000" dirty="0">
                <a:effectLst/>
                <a:latin typeface="Montserrat" pitchFamily="2" charset="77"/>
                <a:ea typeface="Aptos" panose="020B0004020202020204" pitchFamily="34" charset="0"/>
                <a:cs typeface="Times New Roman" panose="02020603050405020304" pitchFamily="18" charset="0"/>
              </a:rPr>
              <a:t>5 </a:t>
            </a:r>
            <a:r>
              <a:rPr lang="en-US" sz="4800" i="1" dirty="0">
                <a:effectLst/>
                <a:latin typeface="Montserrat" pitchFamily="2" charset="77"/>
                <a:ea typeface="Aptos" panose="020B0004020202020204" pitchFamily="34" charset="0"/>
                <a:cs typeface="Times New Roman" panose="02020603050405020304" pitchFamily="18" charset="0"/>
              </a:rPr>
              <a:t>“Why was this fragrant oil not sold for three hundred denarii and given to the poor?” </a:t>
            </a:r>
            <a:endParaRPr lang="en-US" sz="4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5946586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C8C093-1F49-9067-CC4C-891EE908AC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0FF5AD-5CE2-8AD0-AD20-77C8503CFED4}"/>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(John 12:1-8 NKJV )</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1EBCECA0-1A5D-6A3A-86A5-5287222D0441}"/>
              </a:ext>
            </a:extLst>
          </p:cNvPr>
          <p:cNvSpPr>
            <a:spLocks noGrp="1"/>
          </p:cNvSpPr>
          <p:nvPr>
            <p:ph idx="1"/>
          </p:nvPr>
        </p:nvSpPr>
        <p:spPr>
          <a:xfrm>
            <a:off x="191195" y="956617"/>
            <a:ext cx="11799371" cy="5692539"/>
          </a:xfrm>
        </p:spPr>
        <p:txBody>
          <a:bodyPr>
            <a:noAutofit/>
          </a:bodyPr>
          <a:lstStyle/>
          <a:p>
            <a:pPr marL="0" marR="0" indent="0">
              <a:buNone/>
            </a:pPr>
            <a:r>
              <a:rPr lang="en-US" sz="4800" b="1" i="1" baseline="30000" dirty="0">
                <a:solidFill>
                  <a:schemeClr val="bg1">
                    <a:lumMod val="65000"/>
                    <a:lumOff val="35000"/>
                  </a:schemeClr>
                </a:solidFill>
                <a:effectLst/>
                <a:latin typeface="Montserrat" pitchFamily="2" charset="77"/>
                <a:ea typeface="Aptos" panose="020B0004020202020204" pitchFamily="34" charset="0"/>
                <a:cs typeface="Times New Roman" panose="02020603050405020304" pitchFamily="18" charset="0"/>
              </a:rPr>
              <a:t>5 </a:t>
            </a:r>
            <a:r>
              <a:rPr lang="en-US" sz="4800" i="1" dirty="0">
                <a:solidFill>
                  <a:schemeClr val="bg1">
                    <a:lumMod val="65000"/>
                    <a:lumOff val="35000"/>
                  </a:schemeClr>
                </a:solidFill>
                <a:effectLst/>
                <a:latin typeface="Montserrat" pitchFamily="2" charset="77"/>
                <a:ea typeface="Aptos" panose="020B0004020202020204" pitchFamily="34" charset="0"/>
                <a:cs typeface="Times New Roman" panose="02020603050405020304" pitchFamily="18" charset="0"/>
              </a:rPr>
              <a:t>“Why was this fragrant oil not sold for three hundred denarii and given to the poor?” </a:t>
            </a:r>
            <a:r>
              <a:rPr lang="en-US" sz="4800" i="1" baseline="30000" dirty="0">
                <a:effectLst/>
                <a:latin typeface="Montserrat" pitchFamily="2" charset="77"/>
                <a:ea typeface="Aptos" panose="020B0004020202020204" pitchFamily="34" charset="0"/>
                <a:cs typeface="Times New Roman" panose="02020603050405020304" pitchFamily="18" charset="0"/>
              </a:rPr>
              <a:t>6 </a:t>
            </a:r>
            <a:r>
              <a:rPr lang="en-US" sz="4800" i="1" dirty="0">
                <a:effectLst/>
                <a:latin typeface="Montserrat" pitchFamily="2" charset="77"/>
                <a:ea typeface="Aptos" panose="020B0004020202020204" pitchFamily="34" charset="0"/>
                <a:cs typeface="Times New Roman" panose="02020603050405020304" pitchFamily="18" charset="0"/>
              </a:rPr>
              <a:t>This he said, </a:t>
            </a:r>
            <a:r>
              <a:rPr lang="en-US" sz="4800" b="1" i="1" dirty="0">
                <a:solidFill>
                  <a:srgbClr val="FFFF00"/>
                </a:solidFill>
                <a:effectLst/>
                <a:latin typeface="Montserrat" pitchFamily="2" charset="77"/>
                <a:ea typeface="Aptos" panose="020B0004020202020204" pitchFamily="34" charset="0"/>
                <a:cs typeface="Times New Roman" panose="02020603050405020304" pitchFamily="18" charset="0"/>
              </a:rPr>
              <a:t>not that he cared</a:t>
            </a:r>
            <a:r>
              <a:rPr lang="en-US" sz="4800" i="1" dirty="0">
                <a:effectLst/>
                <a:latin typeface="Montserrat" pitchFamily="2" charset="77"/>
                <a:ea typeface="Aptos" panose="020B0004020202020204" pitchFamily="34" charset="0"/>
                <a:cs typeface="Times New Roman" panose="02020603050405020304" pitchFamily="18" charset="0"/>
              </a:rPr>
              <a:t> for the poor, </a:t>
            </a:r>
            <a:r>
              <a:rPr lang="en-US" sz="4800" b="1" i="1" dirty="0">
                <a:solidFill>
                  <a:srgbClr val="FF0000"/>
                </a:solidFill>
                <a:effectLst/>
                <a:latin typeface="Montserrat" pitchFamily="2" charset="77"/>
                <a:ea typeface="Aptos" panose="020B0004020202020204" pitchFamily="34" charset="0"/>
                <a:cs typeface="Times New Roman" panose="02020603050405020304" pitchFamily="18" charset="0"/>
              </a:rPr>
              <a:t>but because he was a thief</a:t>
            </a:r>
            <a:r>
              <a:rPr lang="en-US" sz="4800" i="1" dirty="0">
                <a:effectLst/>
                <a:latin typeface="Montserrat" pitchFamily="2" charset="77"/>
                <a:ea typeface="Aptos" panose="020B0004020202020204" pitchFamily="34" charset="0"/>
                <a:cs typeface="Times New Roman" panose="02020603050405020304" pitchFamily="18" charset="0"/>
              </a:rPr>
              <a:t>, and he stewarded the moneybox; and he used to take what was put in it for himself. </a:t>
            </a:r>
            <a:endParaRPr lang="en-US" sz="4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9697133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134176-7A5A-9484-758A-BE33B1FBA4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6878D2-F2CB-39FB-10B2-97D2DBEAC841}"/>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(John 12:1-8 NKJV )</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AE260F26-B44F-2954-4B39-E5A18DB62358}"/>
              </a:ext>
            </a:extLst>
          </p:cNvPr>
          <p:cNvSpPr>
            <a:spLocks noGrp="1"/>
          </p:cNvSpPr>
          <p:nvPr>
            <p:ph idx="1"/>
          </p:nvPr>
        </p:nvSpPr>
        <p:spPr>
          <a:xfrm>
            <a:off x="191195" y="956617"/>
            <a:ext cx="11799371" cy="5692539"/>
          </a:xfrm>
        </p:spPr>
        <p:txBody>
          <a:bodyPr>
            <a:noAutofit/>
          </a:bodyPr>
          <a:lstStyle/>
          <a:p>
            <a:pPr marL="0" indent="0">
              <a:buNone/>
            </a:pPr>
            <a:r>
              <a:rPr lang="en-US" sz="4800" b="1" i="1" baseline="30000" dirty="0">
                <a:effectLst/>
                <a:latin typeface="Montserrat" pitchFamily="2" charset="77"/>
                <a:ea typeface="Aptos" panose="020B0004020202020204" pitchFamily="34" charset="0"/>
                <a:cs typeface="Times New Roman" panose="02020603050405020304" pitchFamily="18" charset="0"/>
              </a:rPr>
              <a:t>7 </a:t>
            </a:r>
            <a:r>
              <a:rPr lang="en-US" sz="4800" i="1" dirty="0">
                <a:effectLst/>
                <a:latin typeface="Montserrat" pitchFamily="2" charset="77"/>
                <a:ea typeface="Aptos" panose="020B0004020202020204" pitchFamily="34" charset="0"/>
                <a:cs typeface="Times New Roman" panose="02020603050405020304" pitchFamily="18" charset="0"/>
              </a:rPr>
              <a:t>But Jesus said, “Leave her alone; she has kept this perfume for the day of My burial. </a:t>
            </a:r>
            <a:endParaRPr lang="en-US" sz="4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109209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1B7F50-D80E-B78F-D2C4-2B0A5B3BE7C4}"/>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C4B8C2A4-8DA8-7289-92FB-3297291B241F}"/>
              </a:ext>
            </a:extLst>
          </p:cNvPr>
          <p:cNvSpPr txBox="1"/>
          <p:nvPr/>
        </p:nvSpPr>
        <p:spPr>
          <a:xfrm>
            <a:off x="228600" y="292100"/>
            <a:ext cx="11734800" cy="6273800"/>
          </a:xfrm>
          <a:prstGeom prst="rect">
            <a:avLst/>
          </a:prstGeom>
          <a:noFill/>
        </p:spPr>
        <p:txBody>
          <a:bodyPr wrap="square" tIns="91440" bIns="91440" rtlCol="0" anchor="ctr">
            <a:noAutofit/>
          </a:bodyPr>
          <a:lstStyle/>
          <a:p>
            <a:pPr marL="0" indent="0" algn="ctr">
              <a:spcBef>
                <a:spcPts val="600"/>
              </a:spcBef>
              <a:buNone/>
            </a:pPr>
            <a:r>
              <a:rPr lang="en-US" sz="4800" i="1" dirty="0">
                <a:latin typeface="Montserrat" pitchFamily="2" charset="77"/>
                <a:ea typeface="Helvetica Neue" panose="02000503000000020004" pitchFamily="2" charset="0"/>
                <a:cs typeface="Helvetica Neue" panose="02000503000000020004" pitchFamily="2" charset="0"/>
              </a:rPr>
              <a:t>If I let God redeem the </a:t>
            </a:r>
            <a:r>
              <a:rPr lang="en-US" sz="4800" b="1" i="1" u="sng" dirty="0">
                <a:solidFill>
                  <a:srgbClr val="FFFF00"/>
                </a:solidFill>
                <a:latin typeface="Montserrat" pitchFamily="2" charset="77"/>
                <a:ea typeface="Helvetica Neue" panose="02000503000000020004" pitchFamily="2" charset="0"/>
                <a:cs typeface="Helvetica Neue" panose="02000503000000020004" pitchFamily="2" charset="0"/>
              </a:rPr>
              <a:t>TREASURE</a:t>
            </a:r>
            <a:r>
              <a:rPr lang="en-US" sz="4800" i="1" dirty="0">
                <a:latin typeface="Montserrat" pitchFamily="2" charset="77"/>
                <a:ea typeface="Helvetica Neue" panose="02000503000000020004" pitchFamily="2" charset="0"/>
                <a:cs typeface="Helvetica Neue" panose="02000503000000020004" pitchFamily="2" charset="0"/>
              </a:rPr>
              <a:t>  He gives me, then He will use it to </a:t>
            </a:r>
            <a:r>
              <a:rPr lang="en-US" sz="4800" b="1" i="1" u="sng" dirty="0">
                <a:solidFill>
                  <a:srgbClr val="00E0EE"/>
                </a:solidFill>
                <a:latin typeface="Montserrat" pitchFamily="2" charset="77"/>
                <a:ea typeface="Helvetica Neue" panose="02000503000000020004" pitchFamily="2" charset="0"/>
                <a:cs typeface="Helvetica Neue" panose="02000503000000020004" pitchFamily="2" charset="0"/>
              </a:rPr>
              <a:t>TRANSFORM</a:t>
            </a:r>
            <a:r>
              <a:rPr lang="en-US" sz="4800" i="1" dirty="0">
                <a:latin typeface="Montserrat" pitchFamily="2" charset="77"/>
                <a:ea typeface="Helvetica Neue" panose="02000503000000020004" pitchFamily="2" charset="0"/>
                <a:cs typeface="Helvetica Neue" panose="02000503000000020004" pitchFamily="2" charset="0"/>
              </a:rPr>
              <a:t> the world around me!</a:t>
            </a:r>
          </a:p>
          <a:p>
            <a:pPr marL="0" indent="0" algn="ctr">
              <a:spcBef>
                <a:spcPts val="600"/>
              </a:spcBef>
              <a:buNone/>
            </a:pPr>
            <a:r>
              <a:rPr lang="en-US" sz="800" i="1" dirty="0">
                <a:solidFill>
                  <a:schemeClr val="bg1">
                    <a:lumMod val="65000"/>
                    <a:lumOff val="35000"/>
                  </a:schemeClr>
                </a:solidFill>
                <a:latin typeface="Montserrat" pitchFamily="2" charset="77"/>
                <a:ea typeface="Helvetica Neue" panose="02000503000000020004" pitchFamily="2" charset="0"/>
                <a:cs typeface="Helvetica Neue" panose="02000503000000020004" pitchFamily="2" charset="0"/>
              </a:rPr>
              <a:t>Wait…what test? // Illustration! // Malachi 3:6-12</a:t>
            </a:r>
          </a:p>
        </p:txBody>
      </p:sp>
    </p:spTree>
    <p:extLst>
      <p:ext uri="{BB962C8B-B14F-4D97-AF65-F5344CB8AC3E}">
        <p14:creationId xmlns:p14="http://schemas.microsoft.com/office/powerpoint/2010/main" val="21002684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A5666D-E617-47D7-817A-10A9FA9012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F4558C-73F1-0E9B-5B07-93C7130BA9E6}"/>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(John 12:1-8 NKJV )</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019E4D6E-3A41-1144-AFEA-7BD269E90FC1}"/>
              </a:ext>
            </a:extLst>
          </p:cNvPr>
          <p:cNvSpPr>
            <a:spLocks noGrp="1"/>
          </p:cNvSpPr>
          <p:nvPr>
            <p:ph idx="1"/>
          </p:nvPr>
        </p:nvSpPr>
        <p:spPr>
          <a:xfrm>
            <a:off x="191195" y="956617"/>
            <a:ext cx="11799371" cy="5692539"/>
          </a:xfrm>
        </p:spPr>
        <p:txBody>
          <a:bodyPr>
            <a:noAutofit/>
          </a:bodyPr>
          <a:lstStyle/>
          <a:p>
            <a:pPr marL="0" indent="0">
              <a:spcBef>
                <a:spcPts val="0"/>
              </a:spcBef>
              <a:buNone/>
            </a:pPr>
            <a:r>
              <a:rPr lang="en-US" sz="4800" b="1" i="1" baseline="30000" dirty="0">
                <a:solidFill>
                  <a:schemeClr val="bg1">
                    <a:lumMod val="65000"/>
                    <a:lumOff val="35000"/>
                  </a:schemeClr>
                </a:solidFill>
                <a:effectLst/>
                <a:latin typeface="Montserrat" pitchFamily="2" charset="77"/>
                <a:ea typeface="Aptos" panose="020B0004020202020204" pitchFamily="34" charset="0"/>
                <a:cs typeface="Times New Roman" panose="02020603050405020304" pitchFamily="18" charset="0"/>
              </a:rPr>
              <a:t>7 </a:t>
            </a:r>
            <a:r>
              <a:rPr lang="en-US" sz="4800" i="1" dirty="0">
                <a:solidFill>
                  <a:schemeClr val="bg1">
                    <a:lumMod val="65000"/>
                    <a:lumOff val="35000"/>
                  </a:schemeClr>
                </a:solidFill>
                <a:effectLst/>
                <a:latin typeface="Montserrat" pitchFamily="2" charset="77"/>
                <a:ea typeface="Aptos" panose="020B0004020202020204" pitchFamily="34" charset="0"/>
                <a:cs typeface="Times New Roman" panose="02020603050405020304" pitchFamily="18" charset="0"/>
              </a:rPr>
              <a:t>But Jesus said, “Leave her alone; she has kept this perfume for the day of My burial. </a:t>
            </a:r>
            <a:r>
              <a:rPr lang="en-US" sz="4800" b="1" i="1" baseline="30000" dirty="0">
                <a:effectLst/>
                <a:latin typeface="Montserrat" pitchFamily="2" charset="77"/>
                <a:ea typeface="Aptos" panose="020B0004020202020204" pitchFamily="34" charset="0"/>
                <a:cs typeface="Times New Roman" panose="02020603050405020304" pitchFamily="18" charset="0"/>
              </a:rPr>
              <a:t>8 </a:t>
            </a:r>
            <a:r>
              <a:rPr lang="en-US" sz="4800" i="1" dirty="0">
                <a:effectLst/>
                <a:latin typeface="Montserrat" pitchFamily="2" charset="77"/>
                <a:ea typeface="Aptos" panose="020B0004020202020204" pitchFamily="34" charset="0"/>
                <a:cs typeface="Times New Roman" panose="02020603050405020304" pitchFamily="18" charset="0"/>
              </a:rPr>
              <a:t>For the poor you have with you always, but Me you do not have always.”</a:t>
            </a:r>
          </a:p>
          <a:p>
            <a:pPr marL="0" indent="0">
              <a:spcBef>
                <a:spcPts val="0"/>
              </a:spcBef>
              <a:buNone/>
            </a:pPr>
            <a:endPar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endParaRPr>
          </a:p>
          <a:p>
            <a:pPr marL="0" indent="0">
              <a:spcBef>
                <a:spcPts val="0"/>
              </a:spcBef>
              <a:buNone/>
            </a:pPr>
            <a:endPar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endParaRPr>
          </a:p>
          <a:p>
            <a:pPr marL="0" indent="0">
              <a:spcBef>
                <a:spcPts val="0"/>
              </a:spcBef>
              <a:buNone/>
            </a:pPr>
            <a:endPar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endParaRPr>
          </a:p>
          <a:p>
            <a:pPr marL="0" indent="0">
              <a:spcBef>
                <a:spcPts val="0"/>
              </a:spcBef>
              <a:buNone/>
            </a:pPr>
            <a:endPar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endParaRPr>
          </a:p>
          <a:p>
            <a:pPr marL="0" indent="0">
              <a:spcBef>
                <a:spcPts val="0"/>
              </a:spcBef>
              <a:buNone/>
            </a:pPr>
            <a:endPar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endParaRPr>
          </a:p>
          <a:p>
            <a:pPr marL="0" indent="0">
              <a:spcBef>
                <a:spcPts val="0"/>
              </a:spcBef>
              <a:buNone/>
            </a:pPr>
            <a:endPar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endParaRPr>
          </a:p>
          <a:p>
            <a:pPr marL="0" indent="0">
              <a:spcBef>
                <a:spcPts val="0"/>
              </a:spcBef>
              <a:buNone/>
            </a:pPr>
            <a:endPar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endParaRPr>
          </a:p>
          <a:p>
            <a:pPr marL="0" indent="0">
              <a:spcBef>
                <a:spcPts val="0"/>
              </a:spcBef>
              <a:buNone/>
            </a:pPr>
            <a:endPar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endParaRPr>
          </a:p>
          <a:p>
            <a:pPr marL="0" indent="0">
              <a:spcBef>
                <a:spcPts val="0"/>
              </a:spcBef>
              <a:buNone/>
            </a:pPr>
            <a:endPar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endParaRPr>
          </a:p>
          <a:p>
            <a:pPr marL="0" indent="0">
              <a:spcBef>
                <a:spcPts val="0"/>
              </a:spcBef>
              <a:buNone/>
            </a:pPr>
            <a:endPar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endParaRPr>
          </a:p>
          <a:p>
            <a:pPr marL="0" indent="0">
              <a:spcBef>
                <a:spcPts val="0"/>
              </a:spcBef>
              <a:buNone/>
            </a:pPr>
            <a:endPar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endParaRPr>
          </a:p>
          <a:p>
            <a:pPr marL="0" indent="0">
              <a:spcBef>
                <a:spcPts val="0"/>
              </a:spcBef>
              <a:buNone/>
            </a:pPr>
            <a:endPar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endParaRPr>
          </a:p>
          <a:p>
            <a:pPr marL="0" indent="0">
              <a:spcBef>
                <a:spcPts val="0"/>
              </a:spcBef>
              <a:buNone/>
            </a:pPr>
            <a:endPar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endParaRPr>
          </a:p>
          <a:p>
            <a:pPr marL="0" indent="0">
              <a:spcBef>
                <a:spcPts val="0"/>
              </a:spcBef>
              <a:buNone/>
            </a:pPr>
            <a:endPar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endParaRPr>
          </a:p>
          <a:p>
            <a:pPr marL="0" indent="0">
              <a:spcBef>
                <a:spcPts val="0"/>
              </a:spcBef>
              <a:buNone/>
            </a:pPr>
            <a:endPar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endParaRPr>
          </a:p>
          <a:p>
            <a:pPr marL="0" indent="0">
              <a:spcBef>
                <a:spcPts val="0"/>
              </a:spcBef>
              <a:buNone/>
            </a:pPr>
            <a:endPar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endParaRPr>
          </a:p>
          <a:p>
            <a:pPr marL="0" indent="0">
              <a:spcBef>
                <a:spcPts val="0"/>
              </a:spcBef>
              <a:buNone/>
            </a:pPr>
            <a:endPar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endParaRPr>
          </a:p>
          <a:p>
            <a:pPr marL="0" indent="0">
              <a:spcBef>
                <a:spcPts val="0"/>
              </a:spcBef>
              <a:buNone/>
            </a:pPr>
            <a:endPar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endParaRPr>
          </a:p>
          <a:p>
            <a:pPr marL="0" indent="0">
              <a:spcBef>
                <a:spcPts val="0"/>
              </a:spcBef>
              <a:buNone/>
            </a:pPr>
            <a:endPar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endParaRPr>
          </a:p>
          <a:p>
            <a:pPr marL="0" indent="0">
              <a:spcBef>
                <a:spcPts val="0"/>
              </a:spcBef>
              <a:buNone/>
            </a:pPr>
            <a:endPar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endParaRPr>
          </a:p>
          <a:p>
            <a:pPr marL="0" indent="0">
              <a:spcBef>
                <a:spcPts val="0"/>
              </a:spcBef>
              <a:buNone/>
            </a:pPr>
            <a:r>
              <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A study was done over a decade long to see the trends of Christians and their habits toward the tithe. Only about 10% of Christians ever practice the tithe consistently. What does that mean?</a:t>
            </a:r>
            <a:endParaRPr lang="en-US" sz="800" kern="100" dirty="0">
              <a:solidFill>
                <a:schemeClr val="bg1">
                  <a:lumMod val="65000"/>
                  <a:lumOff val="3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9388024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092E87-BDCD-A6EF-A96B-FD21360EEBB0}"/>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5F1FDA01-956D-F39A-3486-2C6F03942F5B}"/>
              </a:ext>
            </a:extLst>
          </p:cNvPr>
          <p:cNvSpPr txBox="1"/>
          <p:nvPr/>
        </p:nvSpPr>
        <p:spPr>
          <a:xfrm>
            <a:off x="228600" y="292100"/>
            <a:ext cx="11734800" cy="6273800"/>
          </a:xfrm>
          <a:prstGeom prst="rect">
            <a:avLst/>
          </a:prstGeom>
          <a:noFill/>
        </p:spPr>
        <p:txBody>
          <a:bodyPr wrap="square" tIns="91440" bIns="91440" rtlCol="0" anchor="ctr">
            <a:noAutofit/>
          </a:bodyPr>
          <a:lstStyle/>
          <a:p>
            <a:pPr marL="0" indent="0" algn="ctr">
              <a:spcBef>
                <a:spcPts val="600"/>
              </a:spcBef>
              <a:buNone/>
            </a:pPr>
            <a:r>
              <a:rPr lang="en-US" sz="4800" i="1" dirty="0">
                <a:latin typeface="Montserrat" pitchFamily="2" charset="77"/>
                <a:ea typeface="Helvetica Neue" panose="02000503000000020004" pitchFamily="2" charset="0"/>
                <a:cs typeface="Helvetica Neue" panose="02000503000000020004" pitchFamily="2" charset="0"/>
              </a:rPr>
              <a:t>Judas could never steal 90% of Christians tithe, because those Christians choose </a:t>
            </a:r>
            <a:r>
              <a:rPr lang="en-US" sz="4800" i="1">
                <a:latin typeface="Montserrat" pitchFamily="2" charset="77"/>
                <a:ea typeface="Helvetica Neue" panose="02000503000000020004" pitchFamily="2" charset="0"/>
                <a:cs typeface="Helvetica Neue" panose="02000503000000020004" pitchFamily="2" charset="0"/>
              </a:rPr>
              <a:t>to </a:t>
            </a:r>
            <a:r>
              <a:rPr lang="en-US" sz="4800" b="1" i="1" u="sng">
                <a:solidFill>
                  <a:srgbClr val="FF0000"/>
                </a:solidFill>
                <a:latin typeface="Montserrat" pitchFamily="2" charset="77"/>
                <a:ea typeface="Helvetica Neue" panose="02000503000000020004" pitchFamily="2" charset="0"/>
                <a:cs typeface="Helvetica Neue" panose="02000503000000020004" pitchFamily="2" charset="0"/>
              </a:rPr>
              <a:t>KEEP THE  </a:t>
            </a:r>
            <a:r>
              <a:rPr lang="en-US" sz="4800" b="1" i="1" u="sng" dirty="0">
                <a:solidFill>
                  <a:srgbClr val="FF0000"/>
                </a:solidFill>
                <a:latin typeface="Montserrat" pitchFamily="2" charset="77"/>
                <a:ea typeface="Helvetica Neue" panose="02000503000000020004" pitchFamily="2" charset="0"/>
                <a:cs typeface="Helvetica Neue" panose="02000503000000020004" pitchFamily="2" charset="0"/>
              </a:rPr>
              <a:t>TITHE</a:t>
            </a:r>
            <a:r>
              <a:rPr lang="en-US" sz="4800" b="1" i="1" dirty="0">
                <a:solidFill>
                  <a:srgbClr val="FF0000"/>
                </a:solidFill>
                <a:latin typeface="Montserrat" pitchFamily="2" charset="77"/>
                <a:ea typeface="Helvetica Neue" panose="02000503000000020004" pitchFamily="2" charset="0"/>
                <a:cs typeface="Helvetica Neue" panose="02000503000000020004" pitchFamily="2" charset="0"/>
              </a:rPr>
              <a:t> </a:t>
            </a:r>
            <a:r>
              <a:rPr lang="en-US" sz="4800" i="1" dirty="0">
                <a:latin typeface="Montserrat" pitchFamily="2" charset="77"/>
                <a:ea typeface="Helvetica Neue" panose="02000503000000020004" pitchFamily="2" charset="0"/>
                <a:cs typeface="Helvetica Neue" panose="02000503000000020004" pitchFamily="2" charset="0"/>
              </a:rPr>
              <a:t>for themselves. </a:t>
            </a:r>
          </a:p>
          <a:p>
            <a:pPr marL="0" indent="0" algn="ctr">
              <a:spcBef>
                <a:spcPts val="600"/>
              </a:spcBef>
              <a:buNone/>
            </a:pPr>
            <a:r>
              <a:rPr lang="en-US" sz="800" i="1" dirty="0">
                <a:solidFill>
                  <a:schemeClr val="bg1">
                    <a:lumMod val="65000"/>
                    <a:lumOff val="35000"/>
                  </a:schemeClr>
                </a:solidFill>
                <a:latin typeface="Montserrat" pitchFamily="2" charset="77"/>
                <a:ea typeface="Helvetica Neue" panose="02000503000000020004" pitchFamily="2" charset="0"/>
                <a:cs typeface="Helvetica Neue" panose="02000503000000020004" pitchFamily="2" charset="0"/>
              </a:rPr>
              <a:t>How did Jesus respond to Mary and her faithful worship with her treasure?</a:t>
            </a:r>
          </a:p>
        </p:txBody>
      </p:sp>
    </p:spTree>
    <p:extLst>
      <p:ext uri="{BB962C8B-B14F-4D97-AF65-F5344CB8AC3E}">
        <p14:creationId xmlns:p14="http://schemas.microsoft.com/office/powerpoint/2010/main" val="15452382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D6363B-286A-F1AE-05BC-C99F427F2A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F59EFE-70B3-39F4-6A26-B314BE288B7C}"/>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(Mark 14:9 NKJV)</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149C7656-C4DC-C323-EF0C-56333837B7F4}"/>
              </a:ext>
            </a:extLst>
          </p:cNvPr>
          <p:cNvSpPr>
            <a:spLocks noGrp="1"/>
          </p:cNvSpPr>
          <p:nvPr>
            <p:ph idx="1"/>
          </p:nvPr>
        </p:nvSpPr>
        <p:spPr>
          <a:xfrm>
            <a:off x="191195" y="956617"/>
            <a:ext cx="11799371" cy="5692539"/>
          </a:xfrm>
        </p:spPr>
        <p:txBody>
          <a:bodyPr>
            <a:noAutofit/>
          </a:bodyPr>
          <a:lstStyle/>
          <a:p>
            <a:pPr marL="0" indent="0">
              <a:spcBef>
                <a:spcPts val="0"/>
              </a:spcBef>
              <a:buNone/>
            </a:pPr>
            <a:r>
              <a:rPr lang="en-US" sz="4800" i="1" dirty="0">
                <a:effectLst/>
                <a:latin typeface="Montserrat" pitchFamily="2" charset="77"/>
                <a:ea typeface="Aptos" panose="020B0004020202020204" pitchFamily="34" charset="0"/>
                <a:cs typeface="Times New Roman" panose="02020603050405020304" pitchFamily="18" charset="0"/>
              </a:rPr>
              <a:t>“Assuredly, I say to you, wherever the gospel is preached in the whole world, what this woman has done will also be told as a memorial to her.”</a:t>
            </a:r>
          </a:p>
          <a:p>
            <a:pPr marL="0" indent="0">
              <a:spcBef>
                <a:spcPts val="0"/>
              </a:spcBef>
              <a:buNone/>
            </a:pPr>
            <a:r>
              <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How did Judas respond to how Jesus received Mary’s gift?</a:t>
            </a:r>
            <a:endParaRPr lang="en-US" sz="800" kern="100" dirty="0">
              <a:solidFill>
                <a:schemeClr val="bg1">
                  <a:lumMod val="65000"/>
                  <a:lumOff val="3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409117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69AFEA-3D75-ADA3-8051-53B3A06D9F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E3D5E8-E9D3-2BEF-CCD3-275122EA6E66}"/>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(Matthew 26:14-16 NLT)</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81A262BD-D372-AB66-6A90-A8D5336F2295}"/>
              </a:ext>
            </a:extLst>
          </p:cNvPr>
          <p:cNvSpPr>
            <a:spLocks noGrp="1"/>
          </p:cNvSpPr>
          <p:nvPr>
            <p:ph idx="1"/>
          </p:nvPr>
        </p:nvSpPr>
        <p:spPr>
          <a:xfrm>
            <a:off x="191195" y="956617"/>
            <a:ext cx="11799371" cy="5692539"/>
          </a:xfrm>
        </p:spPr>
        <p:txBody>
          <a:bodyPr>
            <a:noAutofit/>
          </a:bodyPr>
          <a:lstStyle/>
          <a:p>
            <a:pPr marL="0" indent="0">
              <a:spcBef>
                <a:spcPts val="0"/>
              </a:spcBef>
              <a:buNone/>
            </a:pPr>
            <a:r>
              <a:rPr lang="en-US" sz="4800" b="1" i="1" u="none" strike="noStrike" baseline="30000" dirty="0">
                <a:effectLst/>
                <a:latin typeface="Montserrat" pitchFamily="2" charset="77"/>
              </a:rPr>
              <a:t>14 </a:t>
            </a:r>
            <a:r>
              <a:rPr lang="en-US" sz="4800" b="1" i="1" u="none" strike="noStrike" dirty="0">
                <a:solidFill>
                  <a:srgbClr val="FFFF00"/>
                </a:solidFill>
                <a:effectLst/>
                <a:latin typeface="Montserrat" pitchFamily="2" charset="77"/>
              </a:rPr>
              <a:t>Then</a:t>
            </a:r>
            <a:r>
              <a:rPr lang="en-US" sz="4800" b="0" i="1" u="none" strike="noStrike" dirty="0">
                <a:effectLst/>
                <a:latin typeface="Montserrat" pitchFamily="2" charset="77"/>
              </a:rPr>
              <a:t> Judas Iscariot, one of the twelve disciples, went to the leading priests …</a:t>
            </a:r>
            <a:endParaRPr lang="en-US" sz="800" kern="100" dirty="0">
              <a:solidFill>
                <a:schemeClr val="bg1">
                  <a:lumMod val="65000"/>
                  <a:lumOff val="3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3915022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DF2F14-C53C-2F18-A11F-CB6FB650DC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5B24E0-991A-F163-737A-C15C3278B1DA}"/>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(Matthew 26:14-16 NLT)</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E094F95F-C63D-C2B4-4839-84CFA5BB05A4}"/>
              </a:ext>
            </a:extLst>
          </p:cNvPr>
          <p:cNvSpPr>
            <a:spLocks noGrp="1"/>
          </p:cNvSpPr>
          <p:nvPr>
            <p:ph idx="1"/>
          </p:nvPr>
        </p:nvSpPr>
        <p:spPr>
          <a:xfrm>
            <a:off x="191195" y="956617"/>
            <a:ext cx="11799371" cy="5692539"/>
          </a:xfrm>
        </p:spPr>
        <p:txBody>
          <a:bodyPr>
            <a:noAutofit/>
          </a:bodyPr>
          <a:lstStyle/>
          <a:p>
            <a:pPr marL="0" indent="0">
              <a:spcBef>
                <a:spcPts val="0"/>
              </a:spcBef>
              <a:buNone/>
            </a:pPr>
            <a:r>
              <a:rPr lang="en-US" sz="4800" b="1" i="1" u="none" strike="noStrike" baseline="30000" dirty="0">
                <a:solidFill>
                  <a:schemeClr val="bg1">
                    <a:lumMod val="65000"/>
                    <a:lumOff val="35000"/>
                  </a:schemeClr>
                </a:solidFill>
                <a:effectLst/>
                <a:latin typeface="Montserrat" pitchFamily="2" charset="77"/>
              </a:rPr>
              <a:t>14 </a:t>
            </a:r>
            <a:r>
              <a:rPr lang="en-US" sz="4800" b="0" i="1" u="none" strike="noStrike" dirty="0">
                <a:solidFill>
                  <a:schemeClr val="bg1">
                    <a:lumMod val="65000"/>
                    <a:lumOff val="35000"/>
                  </a:schemeClr>
                </a:solidFill>
                <a:effectLst/>
                <a:latin typeface="Montserrat" pitchFamily="2" charset="77"/>
              </a:rPr>
              <a:t>Then Judas Iscariot, one of the twelve disciples, went to the leading priests </a:t>
            </a:r>
            <a:r>
              <a:rPr lang="en-US" sz="4800" b="1" i="1" u="none" strike="noStrike" baseline="30000" dirty="0">
                <a:effectLst/>
                <a:latin typeface="Montserrat" pitchFamily="2" charset="77"/>
              </a:rPr>
              <a:t>15 </a:t>
            </a:r>
            <a:r>
              <a:rPr lang="en-US" sz="4800" b="0" i="1" u="none" strike="noStrike" dirty="0">
                <a:effectLst/>
                <a:latin typeface="Montserrat" pitchFamily="2" charset="77"/>
              </a:rPr>
              <a:t>and asked, “How much will you pay me to betray Jesus to you?” And they gave him </a:t>
            </a:r>
            <a:r>
              <a:rPr lang="en-US" sz="4800" b="1" i="1" u="none" strike="noStrike" dirty="0">
                <a:solidFill>
                  <a:srgbClr val="FFFF00"/>
                </a:solidFill>
                <a:effectLst/>
                <a:latin typeface="Montserrat" pitchFamily="2" charset="77"/>
              </a:rPr>
              <a:t>thirty pieces of silver</a:t>
            </a:r>
            <a:r>
              <a:rPr lang="en-US" sz="4800" b="0" i="1" u="none" strike="noStrike" dirty="0">
                <a:effectLst/>
                <a:latin typeface="Montserrat" pitchFamily="2" charset="77"/>
              </a:rPr>
              <a:t>. </a:t>
            </a:r>
            <a:endParaRPr lang="en-US" sz="800" kern="100" dirty="0">
              <a:solidFill>
                <a:schemeClr val="bg1">
                  <a:lumMod val="65000"/>
                  <a:lumOff val="3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478880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D82AF8-B548-BA40-76EE-617E2A5D86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3F6E1B-3190-FE26-EF73-9499FA88C55A}"/>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(Matthew 26:14-16 NLT)</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6AC26EFD-E784-2AF2-CFF3-FBE3EC915943}"/>
              </a:ext>
            </a:extLst>
          </p:cNvPr>
          <p:cNvSpPr>
            <a:spLocks noGrp="1"/>
          </p:cNvSpPr>
          <p:nvPr>
            <p:ph idx="1"/>
          </p:nvPr>
        </p:nvSpPr>
        <p:spPr>
          <a:xfrm>
            <a:off x="191195" y="956617"/>
            <a:ext cx="11799371" cy="5692539"/>
          </a:xfrm>
        </p:spPr>
        <p:txBody>
          <a:bodyPr>
            <a:noAutofit/>
          </a:bodyPr>
          <a:lstStyle/>
          <a:p>
            <a:pPr marL="0" indent="0">
              <a:spcBef>
                <a:spcPts val="0"/>
              </a:spcBef>
              <a:buNone/>
            </a:pPr>
            <a:r>
              <a:rPr lang="en-US" sz="4800" b="1" i="1" u="none" strike="noStrike" baseline="30000" dirty="0">
                <a:solidFill>
                  <a:schemeClr val="bg1">
                    <a:lumMod val="65000"/>
                    <a:lumOff val="35000"/>
                  </a:schemeClr>
                </a:solidFill>
                <a:effectLst/>
                <a:latin typeface="Montserrat" pitchFamily="2" charset="77"/>
              </a:rPr>
              <a:t>14 </a:t>
            </a:r>
            <a:r>
              <a:rPr lang="en-US" sz="4800" b="0" i="1" u="none" strike="noStrike" dirty="0">
                <a:solidFill>
                  <a:schemeClr val="bg1">
                    <a:lumMod val="65000"/>
                    <a:lumOff val="35000"/>
                  </a:schemeClr>
                </a:solidFill>
                <a:effectLst/>
                <a:latin typeface="Montserrat" pitchFamily="2" charset="77"/>
              </a:rPr>
              <a:t>Then Judas Iscariot, one of the twelve disciples, went to the leading priests </a:t>
            </a:r>
            <a:r>
              <a:rPr lang="en-US" sz="4800" b="1" i="1" u="none" strike="noStrike" baseline="30000" dirty="0">
                <a:solidFill>
                  <a:schemeClr val="bg1">
                    <a:lumMod val="65000"/>
                    <a:lumOff val="35000"/>
                  </a:schemeClr>
                </a:solidFill>
                <a:effectLst/>
                <a:latin typeface="Montserrat" pitchFamily="2" charset="77"/>
              </a:rPr>
              <a:t>15 </a:t>
            </a:r>
            <a:r>
              <a:rPr lang="en-US" sz="4800" b="0" i="1" u="none" strike="noStrike" dirty="0">
                <a:solidFill>
                  <a:schemeClr val="bg1">
                    <a:lumMod val="65000"/>
                    <a:lumOff val="35000"/>
                  </a:schemeClr>
                </a:solidFill>
                <a:effectLst/>
                <a:latin typeface="Montserrat" pitchFamily="2" charset="77"/>
              </a:rPr>
              <a:t>and asked, “How much will you pay me to betray Jesus to you?” And they gave him </a:t>
            </a:r>
            <a:r>
              <a:rPr lang="en-US" sz="4800" b="1" i="1" u="none" strike="noStrike" dirty="0">
                <a:solidFill>
                  <a:schemeClr val="bg1">
                    <a:lumMod val="65000"/>
                    <a:lumOff val="35000"/>
                  </a:schemeClr>
                </a:solidFill>
                <a:effectLst/>
                <a:latin typeface="Montserrat" pitchFamily="2" charset="77"/>
              </a:rPr>
              <a:t>thirty pieces of silver</a:t>
            </a:r>
            <a:r>
              <a:rPr lang="en-US" sz="4800" b="0" i="1" u="none" strike="noStrike" dirty="0">
                <a:solidFill>
                  <a:schemeClr val="bg1">
                    <a:lumMod val="65000"/>
                    <a:lumOff val="35000"/>
                  </a:schemeClr>
                </a:solidFill>
                <a:effectLst/>
                <a:latin typeface="Montserrat" pitchFamily="2" charset="77"/>
              </a:rPr>
              <a:t>. </a:t>
            </a:r>
            <a:r>
              <a:rPr lang="en-US" sz="4800" b="1" i="1" u="none" strike="noStrike" baseline="30000" dirty="0">
                <a:effectLst/>
                <a:latin typeface="Montserrat" pitchFamily="2" charset="77"/>
              </a:rPr>
              <a:t>16 </a:t>
            </a:r>
            <a:r>
              <a:rPr lang="en-US" sz="4800" b="0" i="1" u="none" strike="noStrike" dirty="0">
                <a:effectLst/>
                <a:latin typeface="Montserrat" pitchFamily="2" charset="77"/>
              </a:rPr>
              <a:t>From that time on, Judas began looking for an opportunity to betray Jesus.</a:t>
            </a:r>
          </a:p>
          <a:p>
            <a:pPr marL="0" indent="0">
              <a:spcBef>
                <a:spcPts val="0"/>
              </a:spcBef>
              <a:buNone/>
            </a:pPr>
            <a:r>
              <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How did Judas respond to how Jesus received Mary’s gift?</a:t>
            </a:r>
            <a:endParaRPr lang="en-US" sz="800" kern="100" dirty="0">
              <a:solidFill>
                <a:schemeClr val="bg1">
                  <a:lumMod val="65000"/>
                  <a:lumOff val="3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8631840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78E64F-3352-B2CC-36EA-50D445BCFD4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CBF033-5C30-2342-6116-377D3E872FB2}"/>
              </a:ext>
            </a:extLst>
          </p:cNvPr>
          <p:cNvSpPr>
            <a:spLocks noGrp="1"/>
          </p:cNvSpPr>
          <p:nvPr>
            <p:ph idx="1"/>
          </p:nvPr>
        </p:nvSpPr>
        <p:spPr>
          <a:xfrm>
            <a:off x="209550" y="108515"/>
            <a:ext cx="11753850" cy="6611539"/>
          </a:xfrm>
        </p:spPr>
        <p:txBody>
          <a:bodyPr anchor="t">
            <a:noAutofit/>
          </a:bodyPr>
          <a:lstStyle/>
          <a:p>
            <a:pPr marL="0" indent="0">
              <a:lnSpc>
                <a:spcPct val="100000"/>
              </a:lnSpc>
              <a:spcBef>
                <a:spcPts val="600"/>
              </a:spcBef>
              <a:buNone/>
            </a:pPr>
            <a:r>
              <a:rPr lang="en-US" sz="6000" b="1" i="1" spc="-150" dirty="0">
                <a:solidFill>
                  <a:srgbClr val="00E0EE"/>
                </a:solidFill>
                <a:latin typeface="Montserrat" pitchFamily="2" charset="77"/>
                <a:ea typeface="Helvetica Neue" panose="02000503000000020004" pitchFamily="2" charset="0"/>
                <a:cs typeface="Helvetica Neue" panose="02000503000000020004" pitchFamily="2" charset="0"/>
              </a:rPr>
              <a:t>What is Jesus' worth to me?</a:t>
            </a:r>
          </a:p>
          <a:p>
            <a:pPr marL="0" indent="0">
              <a:lnSpc>
                <a:spcPct val="100000"/>
              </a:lnSpc>
              <a:spcBef>
                <a:spcPts val="600"/>
              </a:spcBef>
              <a:buNone/>
            </a:pPr>
            <a:r>
              <a:rPr lang="en-US" sz="4000" i="1" spc="-150" dirty="0">
                <a:solidFill>
                  <a:srgbClr val="FFFF00"/>
                </a:solidFill>
                <a:latin typeface="Montserrat" pitchFamily="2" charset="77"/>
                <a:ea typeface="Helvetica Neue" panose="02000503000000020004" pitchFamily="2" charset="0"/>
                <a:cs typeface="Helvetica Neue" panose="02000503000000020004" pitchFamily="2" charset="0"/>
              </a:rPr>
              <a:t>Mary’s gift = 300 Silver Denarii – A year’s wage.</a:t>
            </a:r>
          </a:p>
          <a:p>
            <a:pPr marL="0" indent="0">
              <a:lnSpc>
                <a:spcPct val="100000"/>
              </a:lnSpc>
              <a:spcBef>
                <a:spcPts val="600"/>
              </a:spcBef>
              <a:buNone/>
            </a:pPr>
            <a:r>
              <a:rPr lang="en-US" sz="4000" i="1" spc="-150" dirty="0">
                <a:latin typeface="Montserrat" pitchFamily="2" charset="77"/>
                <a:ea typeface="Helvetica Neue" panose="02000503000000020004" pitchFamily="2" charset="0"/>
                <a:cs typeface="Helvetica Neue" panose="02000503000000020004" pitchFamily="2" charset="0"/>
              </a:rPr>
              <a:t>Judas’ Betrayal = 30 Pieces of Silver.</a:t>
            </a:r>
          </a:p>
          <a:p>
            <a:pPr marL="0" indent="0">
              <a:lnSpc>
                <a:spcPct val="100000"/>
              </a:lnSpc>
              <a:spcBef>
                <a:spcPts val="600"/>
              </a:spcBef>
              <a:buNone/>
            </a:pPr>
            <a:r>
              <a:rPr lang="en-US" sz="4000" i="1" spc="-150" dirty="0">
                <a:solidFill>
                  <a:srgbClr val="FFFF00"/>
                </a:solidFill>
                <a:latin typeface="Montserrat" pitchFamily="2" charset="77"/>
                <a:ea typeface="Helvetica Neue" panose="02000503000000020004" pitchFamily="2" charset="0"/>
                <a:cs typeface="Helvetica Neue" panose="02000503000000020004" pitchFamily="2" charset="0"/>
              </a:rPr>
              <a:t>Exchange Rate, silver to denarii = 1:1</a:t>
            </a:r>
          </a:p>
          <a:p>
            <a:pPr marL="0" indent="0">
              <a:lnSpc>
                <a:spcPct val="100000"/>
              </a:lnSpc>
              <a:spcBef>
                <a:spcPts val="600"/>
              </a:spcBef>
              <a:buNone/>
            </a:pPr>
            <a:r>
              <a:rPr lang="en-US" sz="4000" i="1" spc="-150" dirty="0">
                <a:latin typeface="Montserrat" pitchFamily="2" charset="77"/>
                <a:ea typeface="Helvetica Neue" panose="02000503000000020004" pitchFamily="2" charset="0"/>
                <a:cs typeface="Helvetica Neue" panose="02000503000000020004" pitchFamily="2" charset="0"/>
              </a:rPr>
              <a:t>The standard unit of Roman currency was the silver denarius. 1 Silver denarius 1 day's wage.</a:t>
            </a:r>
          </a:p>
          <a:p>
            <a:pPr marL="0" indent="0">
              <a:lnSpc>
                <a:spcPct val="100000"/>
              </a:lnSpc>
              <a:spcBef>
                <a:spcPts val="600"/>
              </a:spcBef>
              <a:buNone/>
            </a:pPr>
            <a:r>
              <a:rPr lang="en-US" sz="4000" i="1" spc="-150" dirty="0">
                <a:solidFill>
                  <a:srgbClr val="FFFF00"/>
                </a:solidFill>
                <a:latin typeface="Montserrat" pitchFamily="2" charset="77"/>
                <a:ea typeface="Helvetica Neue" panose="02000503000000020004" pitchFamily="2" charset="0"/>
                <a:cs typeface="Helvetica Neue" panose="02000503000000020004" pitchFamily="2" charset="0"/>
              </a:rPr>
              <a:t>Judas betrayed Jesus for a tithe of Mary’s gift.</a:t>
            </a:r>
          </a:p>
          <a:p>
            <a:pPr marL="0" indent="0">
              <a:lnSpc>
                <a:spcPct val="100000"/>
              </a:lnSpc>
              <a:spcBef>
                <a:spcPts val="0"/>
              </a:spcBef>
              <a:buNone/>
            </a:pPr>
            <a:r>
              <a:rPr lang="en-US" sz="4000" i="1" spc="-150" dirty="0">
                <a:latin typeface="Montserrat" pitchFamily="2" charset="77"/>
                <a:ea typeface="Helvetica Neue" panose="02000503000000020004" pitchFamily="2" charset="0"/>
                <a:cs typeface="Helvetica Neue" panose="02000503000000020004" pitchFamily="2" charset="0"/>
              </a:rPr>
              <a:t>Judas was cursed with a curse and the devourer destroyed him!</a:t>
            </a:r>
            <a:endParaRPr lang="en-US" sz="4400" i="1" spc="-150" dirty="0">
              <a:latin typeface="Montserrat" pitchFamily="2" charset="77"/>
              <a:ea typeface="Helvetica Neue" panose="02000503000000020004" pitchFamily="2" charset="0"/>
              <a:cs typeface="Helvetica Neue" panose="02000503000000020004" pitchFamily="2" charset="0"/>
            </a:endParaRPr>
          </a:p>
          <a:p>
            <a:pPr marL="0" indent="0">
              <a:spcBef>
                <a:spcPts val="600"/>
              </a:spcBef>
              <a:buNone/>
            </a:pPr>
            <a:r>
              <a:rPr lang="en-US" sz="800" i="1" dirty="0">
                <a:solidFill>
                  <a:schemeClr val="bg1">
                    <a:lumMod val="65000"/>
                    <a:lumOff val="35000"/>
                  </a:schemeClr>
                </a:solidFill>
                <a:latin typeface="Montserrat" pitchFamily="2" charset="77"/>
                <a:ea typeface="Helvetica Neue" panose="02000503000000020004" pitchFamily="2" charset="0"/>
                <a:cs typeface="Helvetica Neue" panose="02000503000000020004" pitchFamily="2" charset="0"/>
              </a:rPr>
              <a:t>Are we being honest with ourselves when we keep trying to convince ourselves that our treasure isn’t connected to our hearts?</a:t>
            </a:r>
          </a:p>
        </p:txBody>
      </p:sp>
      <p:cxnSp>
        <p:nvCxnSpPr>
          <p:cNvPr id="4" name="Straight Connector 3">
            <a:extLst>
              <a:ext uri="{FF2B5EF4-FFF2-40B4-BE49-F238E27FC236}">
                <a16:creationId xmlns:a16="http://schemas.microsoft.com/office/drawing/2014/main" id="{CE926267-4AE9-8E61-189D-29E33AC13A89}"/>
              </a:ext>
            </a:extLst>
          </p:cNvPr>
          <p:cNvCxnSpPr>
            <a:cxnSpLocks/>
          </p:cNvCxnSpPr>
          <p:nvPr/>
        </p:nvCxnSpPr>
        <p:spPr>
          <a:xfrm>
            <a:off x="0" y="1101205"/>
            <a:ext cx="121920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9955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F9EF24-BC4C-BDB9-ADAD-AD809A88C0D3}"/>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41AD5173-7DA3-B2B2-C3C3-C45E6D48E5CE}"/>
              </a:ext>
            </a:extLst>
          </p:cNvPr>
          <p:cNvSpPr txBox="1"/>
          <p:nvPr/>
        </p:nvSpPr>
        <p:spPr>
          <a:xfrm>
            <a:off x="228600" y="292100"/>
            <a:ext cx="11734800" cy="6273800"/>
          </a:xfrm>
          <a:prstGeom prst="rect">
            <a:avLst/>
          </a:prstGeom>
          <a:noFill/>
        </p:spPr>
        <p:txBody>
          <a:bodyPr wrap="square" tIns="91440" bIns="91440" rtlCol="0" anchor="ctr">
            <a:noAutofit/>
          </a:bodyPr>
          <a:lstStyle/>
          <a:p>
            <a:pPr marL="0" indent="0" algn="ctr">
              <a:buNone/>
            </a:pPr>
            <a:r>
              <a:rPr lang="en-US" sz="6000" i="1" dirty="0">
                <a:latin typeface="Montserrat" pitchFamily="2" charset="77"/>
                <a:ea typeface="Helvetica Neue" panose="02000503000000020004" pitchFamily="2" charset="0"/>
                <a:cs typeface="Helvetica Neue" panose="02000503000000020004" pitchFamily="2" charset="0"/>
              </a:rPr>
              <a:t>Mary gave Jesus her whole </a:t>
            </a:r>
            <a:r>
              <a:rPr lang="en-US" sz="6000" b="1" i="1" u="sng" dirty="0">
                <a:solidFill>
                  <a:srgbClr val="FFFF00"/>
                </a:solidFill>
                <a:latin typeface="Montserrat" pitchFamily="2" charset="77"/>
                <a:ea typeface="Helvetica Neue" panose="02000503000000020004" pitchFamily="2" charset="0"/>
                <a:cs typeface="Helvetica Neue" panose="02000503000000020004" pitchFamily="2" charset="0"/>
              </a:rPr>
              <a:t>HEART</a:t>
            </a:r>
            <a:r>
              <a:rPr lang="en-US" sz="6000" i="1" dirty="0">
                <a:latin typeface="Montserrat" pitchFamily="2" charset="77"/>
                <a:ea typeface="Helvetica Neue" panose="02000503000000020004" pitchFamily="2" charset="0"/>
                <a:cs typeface="Helvetica Neue" panose="02000503000000020004" pitchFamily="2" charset="0"/>
              </a:rPr>
              <a:t> while Judas betrayed Jesus for the </a:t>
            </a:r>
            <a:r>
              <a:rPr lang="en-US" sz="6000" b="1" i="1" u="sng" dirty="0">
                <a:solidFill>
                  <a:srgbClr val="00E0EE"/>
                </a:solidFill>
                <a:latin typeface="Montserrat" pitchFamily="2" charset="77"/>
                <a:ea typeface="Helvetica Neue" panose="02000503000000020004" pitchFamily="2" charset="0"/>
                <a:cs typeface="Helvetica Neue" panose="02000503000000020004" pitchFamily="2" charset="0"/>
              </a:rPr>
              <a:t>TITHE</a:t>
            </a:r>
            <a:r>
              <a:rPr lang="en-US" sz="6000" i="1" dirty="0">
                <a:latin typeface="Montserrat" pitchFamily="2" charset="77"/>
                <a:ea typeface="Helvetica Neue" panose="02000503000000020004" pitchFamily="2" charset="0"/>
                <a:cs typeface="Helvetica Neue" panose="02000503000000020004" pitchFamily="2" charset="0"/>
              </a:rPr>
              <a:t>!</a:t>
            </a:r>
          </a:p>
          <a:p>
            <a:pPr marL="0" indent="0" algn="ctr">
              <a:buNone/>
            </a:pPr>
            <a:r>
              <a:rPr lang="en-US" sz="800" i="1" dirty="0">
                <a:solidFill>
                  <a:schemeClr val="bg1">
                    <a:lumMod val="65000"/>
                    <a:lumOff val="35000"/>
                  </a:schemeClr>
                </a:solidFill>
                <a:latin typeface="Montserrat" pitchFamily="2" charset="77"/>
                <a:ea typeface="Helvetica Neue" panose="02000503000000020004" pitchFamily="2" charset="0"/>
                <a:cs typeface="Helvetica Neue" panose="02000503000000020004" pitchFamily="2" charset="0"/>
              </a:rPr>
              <a:t>Do you enjoy the spiritual food you receive here? Someone is paying the bill for you to receive the spiritual food you are enjoying.</a:t>
            </a:r>
          </a:p>
          <a:p>
            <a:pPr marL="0" indent="0" algn="ctr">
              <a:buNone/>
            </a:pPr>
            <a:r>
              <a:rPr lang="en-US" sz="800" i="1" dirty="0">
                <a:solidFill>
                  <a:schemeClr val="bg1">
                    <a:lumMod val="65000"/>
                    <a:lumOff val="35000"/>
                  </a:schemeClr>
                </a:solidFill>
                <a:latin typeface="Montserrat" pitchFamily="2" charset="77"/>
                <a:ea typeface="Helvetica Neue" panose="02000503000000020004" pitchFamily="2" charset="0"/>
                <a:cs typeface="Helvetica Neue" panose="02000503000000020004" pitchFamily="2" charset="0"/>
              </a:rPr>
              <a:t>How can the storehouses be full and the floodgates of heaven pour out blessings on our church and community if we continue to rob God?</a:t>
            </a:r>
          </a:p>
        </p:txBody>
      </p:sp>
    </p:spTree>
    <p:extLst>
      <p:ext uri="{BB962C8B-B14F-4D97-AF65-F5344CB8AC3E}">
        <p14:creationId xmlns:p14="http://schemas.microsoft.com/office/powerpoint/2010/main" val="5563293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F9BF12-D23B-E83A-87E9-9AD2D03F4E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0E2EFF-79E8-0BF4-FB33-A82FD8DD7457}"/>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(Proverbs 11:23-25 ESV)</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DA1F2778-C149-B4DA-11A6-51446092A848}"/>
              </a:ext>
            </a:extLst>
          </p:cNvPr>
          <p:cNvSpPr>
            <a:spLocks noGrp="1"/>
          </p:cNvSpPr>
          <p:nvPr>
            <p:ph idx="1"/>
          </p:nvPr>
        </p:nvSpPr>
        <p:spPr>
          <a:xfrm>
            <a:off x="191195" y="956617"/>
            <a:ext cx="11799371" cy="5692539"/>
          </a:xfrm>
        </p:spPr>
        <p:txBody>
          <a:bodyPr>
            <a:noAutofit/>
          </a:bodyPr>
          <a:lstStyle/>
          <a:p>
            <a:pPr marL="0" indent="0">
              <a:spcBef>
                <a:spcPts val="0"/>
              </a:spcBef>
              <a:buNone/>
            </a:pPr>
            <a:r>
              <a:rPr lang="en-US" sz="6000" b="1" i="1" baseline="30000" dirty="0">
                <a:effectLst/>
                <a:latin typeface="Montserrat" pitchFamily="2" charset="77"/>
                <a:ea typeface="Aptos" panose="020B0004020202020204" pitchFamily="34" charset="0"/>
                <a:cs typeface="Times New Roman" panose="02020603050405020304" pitchFamily="18" charset="0"/>
              </a:rPr>
              <a:t>23 </a:t>
            </a:r>
            <a:r>
              <a:rPr lang="en-US" sz="6000" i="1" dirty="0">
                <a:effectLst/>
                <a:latin typeface="Montserrat" pitchFamily="2" charset="77"/>
                <a:ea typeface="Aptos" panose="020B0004020202020204" pitchFamily="34" charset="0"/>
                <a:cs typeface="Times New Roman" panose="02020603050405020304" pitchFamily="18" charset="0"/>
              </a:rPr>
              <a:t>The desire of the righteous ends </a:t>
            </a:r>
            <a:r>
              <a:rPr lang="en-US" sz="6000" b="1" i="1" dirty="0">
                <a:solidFill>
                  <a:srgbClr val="FFFF00"/>
                </a:solidFill>
                <a:effectLst/>
                <a:latin typeface="Montserrat" pitchFamily="2" charset="77"/>
                <a:ea typeface="Aptos" panose="020B0004020202020204" pitchFamily="34" charset="0"/>
                <a:cs typeface="Times New Roman" panose="02020603050405020304" pitchFamily="18" charset="0"/>
              </a:rPr>
              <a:t>only in good</a:t>
            </a:r>
            <a:r>
              <a:rPr lang="en-US" sz="6000" i="1" dirty="0">
                <a:effectLst/>
                <a:latin typeface="Montserrat" pitchFamily="2" charset="77"/>
                <a:ea typeface="Aptos" panose="020B0004020202020204" pitchFamily="34" charset="0"/>
                <a:cs typeface="Times New Roman" panose="02020603050405020304" pitchFamily="18" charset="0"/>
              </a:rPr>
              <a:t>, the expectation of the wicked in wrath. </a:t>
            </a:r>
            <a:endParaRPr lang="en-US" sz="6000" kern="100" dirty="0">
              <a:solidFill>
                <a:schemeClr val="bg1">
                  <a:lumMod val="65000"/>
                  <a:lumOff val="3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6433875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72E62D-E5C8-D632-FBA4-CC802990DC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BEF6AD-6FDF-CD2A-6165-11FFB5CD9909}"/>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(Proverbs 11:23-25 ESV)</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232BDE81-C0B7-AA24-99C9-A19680EADDCA}"/>
              </a:ext>
            </a:extLst>
          </p:cNvPr>
          <p:cNvSpPr>
            <a:spLocks noGrp="1"/>
          </p:cNvSpPr>
          <p:nvPr>
            <p:ph idx="1"/>
          </p:nvPr>
        </p:nvSpPr>
        <p:spPr>
          <a:xfrm>
            <a:off x="191195" y="956617"/>
            <a:ext cx="11799371" cy="5692539"/>
          </a:xfrm>
        </p:spPr>
        <p:txBody>
          <a:bodyPr>
            <a:noAutofit/>
          </a:bodyPr>
          <a:lstStyle/>
          <a:p>
            <a:pPr marL="0" indent="0">
              <a:spcBef>
                <a:spcPts val="0"/>
              </a:spcBef>
              <a:buNone/>
            </a:pPr>
            <a:r>
              <a:rPr lang="en-US" sz="6000" b="1" i="1" baseline="30000" dirty="0">
                <a:effectLst/>
                <a:latin typeface="Montserrat" pitchFamily="2" charset="77"/>
                <a:ea typeface="Aptos" panose="020B0004020202020204" pitchFamily="34" charset="0"/>
                <a:cs typeface="Times New Roman" panose="02020603050405020304" pitchFamily="18" charset="0"/>
              </a:rPr>
              <a:t>24 </a:t>
            </a:r>
            <a:r>
              <a:rPr lang="en-US" sz="6000" i="1" dirty="0">
                <a:effectLst/>
                <a:latin typeface="Montserrat" pitchFamily="2" charset="77"/>
                <a:ea typeface="Aptos" panose="020B0004020202020204" pitchFamily="34" charset="0"/>
                <a:cs typeface="Times New Roman" panose="02020603050405020304" pitchFamily="18" charset="0"/>
              </a:rPr>
              <a:t>One </a:t>
            </a:r>
            <a:r>
              <a:rPr lang="en-US" sz="6000" b="1" i="1" dirty="0">
                <a:solidFill>
                  <a:srgbClr val="FFFF00"/>
                </a:solidFill>
                <a:effectLst/>
                <a:latin typeface="Montserrat" pitchFamily="2" charset="77"/>
                <a:ea typeface="Aptos" panose="020B0004020202020204" pitchFamily="34" charset="0"/>
                <a:cs typeface="Times New Roman" panose="02020603050405020304" pitchFamily="18" charset="0"/>
              </a:rPr>
              <a:t>gives</a:t>
            </a:r>
            <a:r>
              <a:rPr lang="en-US" sz="6000" i="1" dirty="0">
                <a:effectLst/>
                <a:latin typeface="Montserrat" pitchFamily="2" charset="77"/>
                <a:ea typeface="Aptos" panose="020B0004020202020204" pitchFamily="34" charset="0"/>
                <a:cs typeface="Times New Roman" panose="02020603050405020304" pitchFamily="18" charset="0"/>
              </a:rPr>
              <a:t> freely and they </a:t>
            </a:r>
            <a:r>
              <a:rPr lang="en-US" sz="6000" b="1" i="1" dirty="0">
                <a:solidFill>
                  <a:srgbClr val="00E0EE"/>
                </a:solidFill>
                <a:effectLst/>
                <a:latin typeface="Montserrat" pitchFamily="2" charset="77"/>
                <a:ea typeface="Aptos" panose="020B0004020202020204" pitchFamily="34" charset="0"/>
                <a:cs typeface="Times New Roman" panose="02020603050405020304" pitchFamily="18" charset="0"/>
              </a:rPr>
              <a:t>grow</a:t>
            </a:r>
            <a:r>
              <a:rPr lang="en-US" sz="6000" i="1" dirty="0">
                <a:effectLst/>
                <a:latin typeface="Montserrat" pitchFamily="2" charset="77"/>
                <a:ea typeface="Aptos" panose="020B0004020202020204" pitchFamily="34" charset="0"/>
                <a:cs typeface="Times New Roman" panose="02020603050405020304" pitchFamily="18" charset="0"/>
              </a:rPr>
              <a:t> all the richer; another withholds what they </a:t>
            </a:r>
            <a:r>
              <a:rPr lang="en-US" sz="6000" b="1" i="1" dirty="0">
                <a:solidFill>
                  <a:srgbClr val="FFFF00"/>
                </a:solidFill>
                <a:effectLst/>
                <a:latin typeface="Montserrat" pitchFamily="2" charset="77"/>
                <a:ea typeface="Aptos" panose="020B0004020202020204" pitchFamily="34" charset="0"/>
                <a:cs typeface="Times New Roman" panose="02020603050405020304" pitchFamily="18" charset="0"/>
              </a:rPr>
              <a:t>should give</a:t>
            </a:r>
            <a:r>
              <a:rPr lang="en-US" sz="6000" i="1" dirty="0">
                <a:effectLst/>
                <a:latin typeface="Montserrat" pitchFamily="2" charset="77"/>
                <a:ea typeface="Aptos" panose="020B0004020202020204" pitchFamily="34" charset="0"/>
                <a:cs typeface="Times New Roman" panose="02020603050405020304" pitchFamily="18" charset="0"/>
              </a:rPr>
              <a:t> and only </a:t>
            </a:r>
            <a:r>
              <a:rPr lang="en-US" sz="6000" b="1" i="1" dirty="0">
                <a:solidFill>
                  <a:srgbClr val="FF0000"/>
                </a:solidFill>
                <a:effectLst/>
                <a:latin typeface="Montserrat" pitchFamily="2" charset="77"/>
                <a:ea typeface="Aptos" panose="020B0004020202020204" pitchFamily="34" charset="0"/>
                <a:cs typeface="Times New Roman" panose="02020603050405020304" pitchFamily="18" charset="0"/>
              </a:rPr>
              <a:t>suffers want</a:t>
            </a:r>
            <a:r>
              <a:rPr lang="en-US" sz="6000" i="1" dirty="0">
                <a:effectLst/>
                <a:latin typeface="Montserrat" pitchFamily="2" charset="77"/>
                <a:ea typeface="Aptos" panose="020B0004020202020204" pitchFamily="34" charset="0"/>
                <a:cs typeface="Times New Roman" panose="02020603050405020304" pitchFamily="18" charset="0"/>
              </a:rPr>
              <a:t>. </a:t>
            </a:r>
            <a:endParaRPr lang="en-US" sz="6000" kern="100" dirty="0">
              <a:solidFill>
                <a:schemeClr val="bg1">
                  <a:lumMod val="65000"/>
                  <a:lumOff val="3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98922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364DEE-A6F9-3D67-2C16-DD04BD19AA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31DE52-5213-F3FD-228F-5325919C8B71}"/>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(Malachi 3:6-12 NKJV)</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9A42BEEE-3CA1-8DF9-43C6-C4FA99D7047E}"/>
              </a:ext>
            </a:extLst>
          </p:cNvPr>
          <p:cNvSpPr>
            <a:spLocks noGrp="1"/>
          </p:cNvSpPr>
          <p:nvPr>
            <p:ph idx="1"/>
          </p:nvPr>
        </p:nvSpPr>
        <p:spPr>
          <a:xfrm>
            <a:off x="191195" y="956617"/>
            <a:ext cx="11799371" cy="5692539"/>
          </a:xfrm>
        </p:spPr>
        <p:txBody>
          <a:bodyPr>
            <a:noAutofit/>
          </a:bodyPr>
          <a:lstStyle/>
          <a:p>
            <a:pPr marL="0" marR="0" indent="0">
              <a:buNone/>
            </a:pPr>
            <a:r>
              <a:rPr lang="en-US" sz="4800" i="1" dirty="0">
                <a:effectLst/>
                <a:latin typeface="Montserrat" pitchFamily="2" charset="77"/>
                <a:ea typeface="Aptos" panose="020B0004020202020204" pitchFamily="34" charset="0"/>
                <a:cs typeface="Times New Roman" panose="02020603050405020304" pitchFamily="18" charset="0"/>
              </a:rPr>
              <a:t>“For I am the Lord, I do not change; Therefore, you are not consumed, O sons of Jacob. </a:t>
            </a:r>
            <a:r>
              <a:rPr lang="en-US" sz="4800" b="1" i="1" baseline="30000" dirty="0">
                <a:effectLst/>
                <a:latin typeface="Montserrat" pitchFamily="2" charset="77"/>
                <a:ea typeface="Aptos" panose="020B0004020202020204" pitchFamily="34" charset="0"/>
                <a:cs typeface="Times New Roman" panose="02020603050405020304" pitchFamily="18" charset="0"/>
              </a:rPr>
              <a:t>7 </a:t>
            </a:r>
            <a:r>
              <a:rPr lang="en-US" sz="4800" i="1" dirty="0">
                <a:effectLst/>
                <a:latin typeface="Montserrat" pitchFamily="2" charset="77"/>
                <a:ea typeface="Aptos" panose="020B0004020202020204" pitchFamily="34" charset="0"/>
                <a:cs typeface="Times New Roman" panose="02020603050405020304" pitchFamily="18" charset="0"/>
              </a:rPr>
              <a:t>Yet from the days of your fathers You have gone away from My ordinances …</a:t>
            </a:r>
          </a:p>
          <a:p>
            <a:pPr marL="0" marR="0" indent="0">
              <a:buNone/>
            </a:pPr>
            <a:endParaRPr lang="en-US" sz="4800" i="1" kern="100" dirty="0">
              <a:latin typeface="Montserrat" pitchFamily="2" charset="77"/>
              <a:ea typeface="Aptos" panose="020B0004020202020204" pitchFamily="34" charset="0"/>
              <a:cs typeface="Times New Roman" panose="02020603050405020304" pitchFamily="18" charset="0"/>
            </a:endParaRPr>
          </a:p>
          <a:p>
            <a:pPr marL="0" marR="0" indent="0">
              <a:buNone/>
            </a:pPr>
            <a:r>
              <a:rPr lang="en-US" sz="4400" b="1" i="1" kern="100" dirty="0">
                <a:solidFill>
                  <a:srgbClr val="FFFF00"/>
                </a:solidFill>
                <a:latin typeface="Montserrat" pitchFamily="2" charset="77"/>
                <a:ea typeface="Aptos" panose="020B0004020202020204" pitchFamily="34" charset="0"/>
                <a:cs typeface="Times New Roman" panose="02020603050405020304" pitchFamily="18" charset="0"/>
              </a:rPr>
              <a:t>Ordinance</a:t>
            </a:r>
            <a:r>
              <a:rPr lang="en-US" sz="4400" i="1" kern="100" dirty="0">
                <a:latin typeface="Montserrat" pitchFamily="2" charset="77"/>
                <a:ea typeface="Aptos" panose="020B0004020202020204" pitchFamily="34" charset="0"/>
                <a:cs typeface="Times New Roman" panose="02020603050405020304" pitchFamily="18" charset="0"/>
              </a:rPr>
              <a:t> = </a:t>
            </a:r>
            <a:r>
              <a:rPr lang="en-US" sz="4400" i="1" kern="100" dirty="0">
                <a:solidFill>
                  <a:srgbClr val="00E0EE"/>
                </a:solidFill>
                <a:latin typeface="Montserrat" pitchFamily="2" charset="77"/>
                <a:ea typeface="Aptos" panose="020B0004020202020204" pitchFamily="34" charset="0"/>
                <a:cs typeface="Times New Roman" panose="02020603050405020304" pitchFamily="18" charset="0"/>
              </a:rPr>
              <a:t>a command of what we should consider to be ordinary behavior</a:t>
            </a:r>
            <a:r>
              <a:rPr lang="en-US" sz="4400" i="1" kern="100" dirty="0">
                <a:latin typeface="Montserrat" pitchFamily="2" charset="77"/>
                <a:ea typeface="Aptos" panose="020B0004020202020204" pitchFamily="34" charset="0"/>
                <a:cs typeface="Times New Roman" panose="02020603050405020304" pitchFamily="18" charset="0"/>
              </a:rPr>
              <a:t>.</a:t>
            </a:r>
            <a:endParaRPr lang="en-US" sz="4400" i="1"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979782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254D89-28FA-DB5E-259D-0A7B21E337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D39BAC-9907-8275-40AD-8634D1ECBE41}"/>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(Proverbs 11:25 CEB)</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EBD6FD6A-3BA8-02E8-4021-0C1DDABC4D43}"/>
              </a:ext>
            </a:extLst>
          </p:cNvPr>
          <p:cNvSpPr>
            <a:spLocks noGrp="1"/>
          </p:cNvSpPr>
          <p:nvPr>
            <p:ph idx="1"/>
          </p:nvPr>
        </p:nvSpPr>
        <p:spPr>
          <a:xfrm>
            <a:off x="191195" y="956617"/>
            <a:ext cx="11799371" cy="5692539"/>
          </a:xfrm>
        </p:spPr>
        <p:txBody>
          <a:bodyPr>
            <a:noAutofit/>
          </a:bodyPr>
          <a:lstStyle/>
          <a:p>
            <a:pPr marL="0" indent="0">
              <a:spcBef>
                <a:spcPts val="0"/>
              </a:spcBef>
              <a:buNone/>
            </a:pPr>
            <a:r>
              <a:rPr lang="en-US" sz="6000" b="1" i="1" baseline="30000" dirty="0">
                <a:effectLst/>
                <a:latin typeface="Montserrat" pitchFamily="2" charset="77"/>
                <a:ea typeface="Aptos" panose="020B0004020202020204" pitchFamily="34" charset="0"/>
                <a:cs typeface="Times New Roman" panose="02020603050405020304" pitchFamily="18" charset="0"/>
              </a:rPr>
              <a:t>25 </a:t>
            </a:r>
            <a:r>
              <a:rPr lang="en-US" sz="6000" i="1" dirty="0">
                <a:effectLst/>
                <a:latin typeface="Montserrat" pitchFamily="2" charset="77"/>
                <a:ea typeface="Aptos" panose="020B0004020202020204" pitchFamily="34" charset="0"/>
                <a:cs typeface="Times New Roman" panose="02020603050405020304" pitchFamily="18" charset="0"/>
              </a:rPr>
              <a:t>Generous people </a:t>
            </a:r>
            <a:r>
              <a:rPr lang="en-US" sz="6000" b="1" i="1" dirty="0">
                <a:solidFill>
                  <a:srgbClr val="FFFF00"/>
                </a:solidFill>
                <a:effectLst/>
                <a:latin typeface="Montserrat" pitchFamily="2" charset="77"/>
                <a:ea typeface="Aptos" panose="020B0004020202020204" pitchFamily="34" charset="0"/>
                <a:cs typeface="Times New Roman" panose="02020603050405020304" pitchFamily="18" charset="0"/>
              </a:rPr>
              <a:t>prosper</a:t>
            </a:r>
            <a:r>
              <a:rPr lang="en-US" sz="6000" i="1" dirty="0">
                <a:effectLst/>
                <a:latin typeface="Montserrat" pitchFamily="2" charset="77"/>
                <a:ea typeface="Aptos" panose="020B0004020202020204" pitchFamily="34" charset="0"/>
                <a:cs typeface="Times New Roman" panose="02020603050405020304" pitchFamily="18" charset="0"/>
              </a:rPr>
              <a:t>. Whoever </a:t>
            </a:r>
            <a:r>
              <a:rPr lang="en-US" sz="6000" b="1" i="1" dirty="0">
                <a:solidFill>
                  <a:srgbClr val="00E0EE"/>
                </a:solidFill>
                <a:effectLst/>
                <a:latin typeface="Montserrat" pitchFamily="2" charset="77"/>
                <a:ea typeface="Aptos" panose="020B0004020202020204" pitchFamily="34" charset="0"/>
                <a:cs typeface="Times New Roman" panose="02020603050405020304" pitchFamily="18" charset="0"/>
              </a:rPr>
              <a:t>refreshes</a:t>
            </a:r>
            <a:r>
              <a:rPr lang="en-US" sz="6000" i="1" dirty="0">
                <a:effectLst/>
                <a:latin typeface="Montserrat" pitchFamily="2" charset="77"/>
                <a:ea typeface="Aptos" panose="020B0004020202020204" pitchFamily="34" charset="0"/>
                <a:cs typeface="Times New Roman" panose="02020603050405020304" pitchFamily="18" charset="0"/>
              </a:rPr>
              <a:t> others will themselves </a:t>
            </a:r>
            <a:r>
              <a:rPr lang="en-US" sz="6000" b="1" i="1" dirty="0">
                <a:solidFill>
                  <a:srgbClr val="FF0000"/>
                </a:solidFill>
                <a:effectLst/>
                <a:latin typeface="Montserrat" pitchFamily="2" charset="77"/>
                <a:ea typeface="Aptos" panose="020B0004020202020204" pitchFamily="34" charset="0"/>
                <a:cs typeface="Times New Roman" panose="02020603050405020304" pitchFamily="18" charset="0"/>
              </a:rPr>
              <a:t>be refreshed</a:t>
            </a:r>
            <a:r>
              <a:rPr lang="en-US" sz="6000" i="1" dirty="0">
                <a:effectLst/>
                <a:latin typeface="Montserrat" pitchFamily="2" charset="77"/>
                <a:ea typeface="Aptos" panose="020B0004020202020204" pitchFamily="34" charset="0"/>
                <a:cs typeface="Times New Roman" panose="02020603050405020304" pitchFamily="18" charset="0"/>
              </a:rPr>
              <a:t>.</a:t>
            </a:r>
            <a:endParaRPr lang="en-US" sz="6000" kern="100" dirty="0">
              <a:solidFill>
                <a:schemeClr val="bg1">
                  <a:lumMod val="65000"/>
                  <a:lumOff val="3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3055539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318C76-D033-422D-3A8A-5F35E2335620}"/>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5F501CAA-FB4A-EB91-2BAD-DA0A56560213}"/>
              </a:ext>
            </a:extLst>
          </p:cNvPr>
          <p:cNvSpPr txBox="1"/>
          <p:nvPr/>
        </p:nvSpPr>
        <p:spPr>
          <a:xfrm>
            <a:off x="228600" y="292100"/>
            <a:ext cx="11734800" cy="6273800"/>
          </a:xfrm>
          <a:prstGeom prst="rect">
            <a:avLst/>
          </a:prstGeom>
          <a:noFill/>
        </p:spPr>
        <p:txBody>
          <a:bodyPr wrap="square" tIns="91440" bIns="91440" rtlCol="0" anchor="ctr">
            <a:noAutofit/>
          </a:bodyPr>
          <a:lstStyle/>
          <a:p>
            <a:pPr marL="0" indent="0" algn="ctr">
              <a:buNone/>
            </a:pPr>
            <a:r>
              <a:rPr lang="en-US" sz="5400" i="1" spc="-150" dirty="0">
                <a:latin typeface="Montserrat" pitchFamily="2" charset="77"/>
                <a:ea typeface="Helvetica Neue" panose="02000503000000020004" pitchFamily="2" charset="0"/>
                <a:cs typeface="Helvetica Neue" panose="02000503000000020004" pitchFamily="2" charset="0"/>
              </a:rPr>
              <a:t>God doesn’t have my </a:t>
            </a:r>
            <a:r>
              <a:rPr lang="en-US" sz="5400" b="1" i="1" u="sng" spc="-150" dirty="0">
                <a:solidFill>
                  <a:srgbClr val="FFFF00"/>
                </a:solidFill>
                <a:latin typeface="Montserrat" pitchFamily="2" charset="77"/>
                <a:ea typeface="Helvetica Neue" panose="02000503000000020004" pitchFamily="2" charset="0"/>
                <a:cs typeface="Helvetica Neue" panose="02000503000000020004" pitchFamily="2" charset="0"/>
              </a:rPr>
              <a:t>HEART</a:t>
            </a:r>
            <a:r>
              <a:rPr lang="en-US" sz="5400" i="1" spc="-150" dirty="0">
                <a:latin typeface="Montserrat" pitchFamily="2" charset="77"/>
                <a:ea typeface="Helvetica Neue" panose="02000503000000020004" pitchFamily="2" charset="0"/>
                <a:cs typeface="Helvetica Neue" panose="02000503000000020004" pitchFamily="2" charset="0"/>
              </a:rPr>
              <a:t> until   I trust Him with my </a:t>
            </a:r>
            <a:r>
              <a:rPr lang="en-US" sz="5400" b="1" i="1" u="sng" spc="-150" dirty="0">
                <a:solidFill>
                  <a:srgbClr val="00E0EE"/>
                </a:solidFill>
                <a:latin typeface="Montserrat" pitchFamily="2" charset="77"/>
                <a:ea typeface="Helvetica Neue" panose="02000503000000020004" pitchFamily="2" charset="0"/>
                <a:cs typeface="Helvetica Neue" panose="02000503000000020004" pitchFamily="2" charset="0"/>
              </a:rPr>
              <a:t>TREASURE</a:t>
            </a:r>
            <a:r>
              <a:rPr lang="en-US" sz="5400" i="1" spc="-150" dirty="0">
                <a:latin typeface="Montserrat" pitchFamily="2" charset="77"/>
                <a:ea typeface="Helvetica Neue" panose="02000503000000020004" pitchFamily="2" charset="0"/>
                <a:cs typeface="Helvetica Neue" panose="02000503000000020004" pitchFamily="2" charset="0"/>
              </a:rPr>
              <a:t>!</a:t>
            </a:r>
          </a:p>
          <a:p>
            <a:pPr marL="0" indent="0" algn="ctr">
              <a:buNone/>
            </a:pPr>
            <a:r>
              <a:rPr lang="en-US" sz="800" i="1" dirty="0">
                <a:solidFill>
                  <a:schemeClr val="bg1">
                    <a:lumMod val="65000"/>
                    <a:lumOff val="35000"/>
                  </a:schemeClr>
                </a:solidFill>
                <a:latin typeface="Montserrat" pitchFamily="2" charset="77"/>
                <a:ea typeface="Helvetica Neue" panose="02000503000000020004" pitchFamily="2" charset="0"/>
                <a:cs typeface="Helvetica Neue" panose="02000503000000020004" pitchFamily="2" charset="0"/>
              </a:rPr>
              <a:t>Salvation // Tender Hearts</a:t>
            </a:r>
          </a:p>
        </p:txBody>
      </p:sp>
    </p:spTree>
    <p:extLst>
      <p:ext uri="{BB962C8B-B14F-4D97-AF65-F5344CB8AC3E}">
        <p14:creationId xmlns:p14="http://schemas.microsoft.com/office/powerpoint/2010/main" val="3742146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BACDBE-85D2-6DBA-4EE6-465B2A5711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5276BB-1068-1354-D1BE-21EA4662AB07}"/>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(Malachi 3:10 NKJV)</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C75B081C-13F4-E4CA-6055-F1D89BC7DA4B}"/>
              </a:ext>
            </a:extLst>
          </p:cNvPr>
          <p:cNvSpPr>
            <a:spLocks noGrp="1"/>
          </p:cNvSpPr>
          <p:nvPr>
            <p:ph idx="1"/>
          </p:nvPr>
        </p:nvSpPr>
        <p:spPr>
          <a:xfrm>
            <a:off x="191195" y="956617"/>
            <a:ext cx="11799371" cy="5692539"/>
          </a:xfrm>
        </p:spPr>
        <p:txBody>
          <a:bodyPr>
            <a:noAutofit/>
          </a:bodyPr>
          <a:lstStyle/>
          <a:p>
            <a:pPr marL="0" indent="0">
              <a:buNone/>
            </a:pPr>
            <a:r>
              <a:rPr lang="en-US" sz="4800" b="1" i="1" kern="100" baseline="30000" dirty="0">
                <a:latin typeface="Montserrat" pitchFamily="2" charset="77"/>
                <a:ea typeface="Aptos" panose="020B0004020202020204" pitchFamily="34" charset="0"/>
                <a:cs typeface="Times New Roman" panose="02020603050405020304" pitchFamily="18" charset="0"/>
              </a:rPr>
              <a:t>10 </a:t>
            </a:r>
            <a:r>
              <a:rPr lang="en-US" sz="4800" i="1" kern="100" dirty="0">
                <a:latin typeface="Montserrat" pitchFamily="2" charset="77"/>
                <a:ea typeface="Aptos" panose="020B0004020202020204" pitchFamily="34" charset="0"/>
                <a:cs typeface="Times New Roman" panose="02020603050405020304" pitchFamily="18" charset="0"/>
              </a:rPr>
              <a:t>Bring all the tithes into the (church), that there may be </a:t>
            </a:r>
            <a:r>
              <a:rPr lang="en-US" sz="4800" b="1" i="1" kern="100" dirty="0">
                <a:solidFill>
                  <a:srgbClr val="FFFF00"/>
                </a:solidFill>
                <a:latin typeface="Montserrat" pitchFamily="2" charset="77"/>
                <a:ea typeface="Aptos" panose="020B0004020202020204" pitchFamily="34" charset="0"/>
                <a:cs typeface="Times New Roman" panose="02020603050405020304" pitchFamily="18" charset="0"/>
              </a:rPr>
              <a:t>food</a:t>
            </a:r>
            <a:r>
              <a:rPr lang="en-US" sz="4800" i="1" kern="100" dirty="0">
                <a:latin typeface="Montserrat" pitchFamily="2" charset="77"/>
                <a:ea typeface="Aptos" panose="020B0004020202020204" pitchFamily="34" charset="0"/>
                <a:cs typeface="Times New Roman" panose="02020603050405020304" pitchFamily="18" charset="0"/>
              </a:rPr>
              <a:t> in My house. </a:t>
            </a:r>
            <a:endParaRPr lang="en-US" sz="4800" kern="100" dirty="0">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6432456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12A8EB-9696-8ACD-75DD-B09E62CA15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72212D-8826-2D69-41C6-3A52180827A4}"/>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(Malachi 3:10 NKJV)</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25E7C0B3-D8AF-F75D-4CDF-D8304034427A}"/>
              </a:ext>
            </a:extLst>
          </p:cNvPr>
          <p:cNvSpPr>
            <a:spLocks noGrp="1"/>
          </p:cNvSpPr>
          <p:nvPr>
            <p:ph idx="1"/>
          </p:nvPr>
        </p:nvSpPr>
        <p:spPr>
          <a:xfrm>
            <a:off x="191195" y="956617"/>
            <a:ext cx="11799371" cy="5692539"/>
          </a:xfrm>
        </p:spPr>
        <p:txBody>
          <a:bodyPr>
            <a:noAutofit/>
          </a:bodyPr>
          <a:lstStyle/>
          <a:p>
            <a:pPr marL="0" indent="0">
              <a:buNone/>
            </a:pPr>
            <a:r>
              <a:rPr lang="en-US" sz="4800" b="1" i="1" kern="100" baseline="300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10 </a:t>
            </a:r>
            <a:r>
              <a:rPr lang="en-US" sz="4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Bring all the tithes into the (church), that there may be </a:t>
            </a:r>
            <a:r>
              <a:rPr lang="en-US" sz="4800" b="1"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food</a:t>
            </a:r>
            <a:r>
              <a:rPr lang="en-US" sz="4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 in My house. </a:t>
            </a:r>
            <a:r>
              <a:rPr lang="en-US" sz="4800" b="1" i="1" kern="100" dirty="0">
                <a:solidFill>
                  <a:srgbClr val="FFFF00"/>
                </a:solidFill>
                <a:latin typeface="Montserrat" pitchFamily="2" charset="77"/>
                <a:ea typeface="Aptos" panose="020B0004020202020204" pitchFamily="34" charset="0"/>
                <a:cs typeface="Times New Roman" panose="02020603050405020304" pitchFamily="18" charset="0"/>
              </a:rPr>
              <a:t>Try Me</a:t>
            </a:r>
            <a:r>
              <a:rPr lang="en-US" sz="4800" i="1" kern="100" dirty="0">
                <a:solidFill>
                  <a:srgbClr val="FFFF00"/>
                </a:solidFill>
                <a:latin typeface="Montserrat" pitchFamily="2" charset="77"/>
                <a:ea typeface="Aptos" panose="020B0004020202020204" pitchFamily="34" charset="0"/>
                <a:cs typeface="Times New Roman" panose="02020603050405020304" pitchFamily="18" charset="0"/>
              </a:rPr>
              <a:t> </a:t>
            </a:r>
            <a:r>
              <a:rPr lang="en-US" sz="4800" i="1" kern="100" dirty="0">
                <a:latin typeface="Montserrat" pitchFamily="2" charset="77"/>
                <a:ea typeface="Aptos" panose="020B0004020202020204" pitchFamily="34" charset="0"/>
                <a:cs typeface="Times New Roman" panose="02020603050405020304" pitchFamily="18" charset="0"/>
              </a:rPr>
              <a:t>now in this,” says the Lord of hosts, “and see if I will not open for you the windows of heaven and </a:t>
            </a:r>
            <a:endParaRPr lang="en-US" sz="4800" kern="100" dirty="0">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8571578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26BD1-5E53-5CF2-37EA-1CF014097E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CE4DA9-1CA1-3F90-E369-610E4A9C327A}"/>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(Malachi 3:10 NKJV)</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F9970164-9F9F-C173-E79C-FFF405EE08DA}"/>
              </a:ext>
            </a:extLst>
          </p:cNvPr>
          <p:cNvSpPr>
            <a:spLocks noGrp="1"/>
          </p:cNvSpPr>
          <p:nvPr>
            <p:ph idx="1"/>
          </p:nvPr>
        </p:nvSpPr>
        <p:spPr>
          <a:xfrm>
            <a:off x="191195" y="956617"/>
            <a:ext cx="11799371" cy="5692539"/>
          </a:xfrm>
        </p:spPr>
        <p:txBody>
          <a:bodyPr>
            <a:noAutofit/>
          </a:bodyPr>
          <a:lstStyle/>
          <a:p>
            <a:pPr marL="0" indent="0">
              <a:spcBef>
                <a:spcPts val="0"/>
              </a:spcBef>
              <a:buNone/>
            </a:pPr>
            <a:r>
              <a:rPr lang="en-US" sz="4800" b="1" i="1" kern="100" baseline="300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10 </a:t>
            </a:r>
            <a:r>
              <a:rPr lang="en-US" sz="4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Bring all the tithes into the (church), that there may be </a:t>
            </a:r>
            <a:r>
              <a:rPr lang="en-US" sz="4800" b="1"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food</a:t>
            </a:r>
            <a:r>
              <a:rPr lang="en-US" sz="4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 in My house. </a:t>
            </a:r>
            <a:r>
              <a:rPr lang="en-US" sz="4800" b="1"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Try Me</a:t>
            </a:r>
            <a:r>
              <a:rPr lang="en-US" sz="4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 now in this,” says the Lord of hosts, “and see if I will not open for you the windows of heaven and </a:t>
            </a:r>
            <a:r>
              <a:rPr lang="en-US" sz="4800" i="1" kern="100" dirty="0">
                <a:latin typeface="Montserrat" pitchFamily="2" charset="77"/>
                <a:ea typeface="Aptos" panose="020B0004020202020204" pitchFamily="34" charset="0"/>
                <a:cs typeface="Times New Roman" panose="02020603050405020304" pitchFamily="18" charset="0"/>
              </a:rPr>
              <a:t>pour out for you such blessing that there </a:t>
            </a:r>
            <a:r>
              <a:rPr lang="en-US" sz="4800" b="1" i="1" kern="100" dirty="0">
                <a:solidFill>
                  <a:srgbClr val="FFFF00"/>
                </a:solidFill>
                <a:latin typeface="Montserrat" pitchFamily="2" charset="77"/>
                <a:ea typeface="Aptos" panose="020B0004020202020204" pitchFamily="34" charset="0"/>
                <a:cs typeface="Times New Roman" panose="02020603050405020304" pitchFamily="18" charset="0"/>
              </a:rPr>
              <a:t>won’t be room enough </a:t>
            </a:r>
            <a:r>
              <a:rPr lang="en-US" sz="4800" i="1" kern="100" dirty="0">
                <a:latin typeface="Montserrat" pitchFamily="2" charset="77"/>
                <a:ea typeface="Aptos" panose="020B0004020202020204" pitchFamily="34" charset="0"/>
                <a:cs typeface="Times New Roman" panose="02020603050405020304" pitchFamily="18" charset="0"/>
              </a:rPr>
              <a:t>to receive it. </a:t>
            </a:r>
          </a:p>
          <a:p>
            <a:pPr marL="0" indent="0">
              <a:spcBef>
                <a:spcPts val="0"/>
              </a:spcBef>
              <a:buNone/>
            </a:pPr>
            <a:r>
              <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Let’s test this theory right now! Part 2 of the illustration!</a:t>
            </a:r>
          </a:p>
          <a:p>
            <a:pPr marL="0" indent="0">
              <a:spcBef>
                <a:spcPts val="0"/>
              </a:spcBef>
              <a:buNone/>
            </a:pPr>
            <a:r>
              <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What is the current expectation for giving this year? </a:t>
            </a:r>
          </a:p>
          <a:p>
            <a:pPr marL="0" indent="0">
              <a:spcBef>
                <a:spcPts val="0"/>
              </a:spcBef>
              <a:buNone/>
            </a:pPr>
            <a:r>
              <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What is the represented amount walking into our church each week?</a:t>
            </a:r>
          </a:p>
          <a:p>
            <a:pPr marL="0" indent="0">
              <a:spcBef>
                <a:spcPts val="0"/>
              </a:spcBef>
              <a:buNone/>
            </a:pPr>
            <a:r>
              <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What would happen if ALL of us simply obeyed the ordinance of the tithe?</a:t>
            </a:r>
          </a:p>
        </p:txBody>
      </p:sp>
    </p:spTree>
    <p:extLst>
      <p:ext uri="{BB962C8B-B14F-4D97-AF65-F5344CB8AC3E}">
        <p14:creationId xmlns:p14="http://schemas.microsoft.com/office/powerpoint/2010/main" val="40604735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00A24D-7633-A160-B977-BD059DEBD4F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0ED3EF-3224-01D5-D2BF-932557BCB82D}"/>
              </a:ext>
            </a:extLst>
          </p:cNvPr>
          <p:cNvSpPr>
            <a:spLocks noGrp="1"/>
          </p:cNvSpPr>
          <p:nvPr>
            <p:ph idx="1"/>
          </p:nvPr>
        </p:nvSpPr>
        <p:spPr>
          <a:xfrm>
            <a:off x="209550" y="108515"/>
            <a:ext cx="11753850" cy="6611539"/>
          </a:xfrm>
        </p:spPr>
        <p:txBody>
          <a:bodyPr anchor="t">
            <a:noAutofit/>
          </a:bodyPr>
          <a:lstStyle/>
          <a:p>
            <a:pPr marL="0" indent="0">
              <a:lnSpc>
                <a:spcPct val="100000"/>
              </a:lnSpc>
              <a:spcBef>
                <a:spcPts val="600"/>
              </a:spcBef>
              <a:buNone/>
            </a:pPr>
            <a:r>
              <a:rPr lang="en-US" sz="6000" b="1" i="1" spc="-150" dirty="0">
                <a:solidFill>
                  <a:srgbClr val="00E0EE"/>
                </a:solidFill>
                <a:latin typeface="Montserrat" pitchFamily="2" charset="77"/>
                <a:ea typeface="Helvetica Neue" panose="02000503000000020004" pitchFamily="2" charset="0"/>
                <a:cs typeface="Helvetica Neue" panose="02000503000000020004" pitchFamily="2" charset="0"/>
              </a:rPr>
              <a:t>All-Campuses Church Goal:</a:t>
            </a:r>
          </a:p>
          <a:p>
            <a:pPr marL="0" indent="0">
              <a:lnSpc>
                <a:spcPct val="100000"/>
              </a:lnSpc>
              <a:spcBef>
                <a:spcPts val="600"/>
              </a:spcBef>
              <a:buNone/>
            </a:pPr>
            <a:r>
              <a:rPr lang="en-US" sz="4800" i="1" spc="-150" dirty="0">
                <a:latin typeface="Montserrat" pitchFamily="2" charset="77"/>
                <a:ea typeface="Helvetica Neue" panose="02000503000000020004" pitchFamily="2" charset="0"/>
                <a:cs typeface="Helvetica Neue" panose="02000503000000020004" pitchFamily="2" charset="0"/>
              </a:rPr>
              <a:t>Help 100 people discover their God-given gifts and purpose this year!</a:t>
            </a:r>
          </a:p>
          <a:p>
            <a:pPr marL="0" indent="0">
              <a:lnSpc>
                <a:spcPct val="100000"/>
              </a:lnSpc>
              <a:spcBef>
                <a:spcPts val="600"/>
              </a:spcBef>
              <a:buNone/>
            </a:pPr>
            <a:r>
              <a:rPr lang="en-US" sz="4800" i="1" spc="-150" dirty="0">
                <a:solidFill>
                  <a:srgbClr val="FFFF00"/>
                </a:solidFill>
                <a:latin typeface="Montserrat" pitchFamily="2" charset="77"/>
                <a:ea typeface="Helvetica Neue" panose="02000503000000020004" pitchFamily="2" charset="0"/>
                <a:cs typeface="Helvetica Neue" panose="02000503000000020004" pitchFamily="2" charset="0"/>
              </a:rPr>
              <a:t>Provide Financial Freedom groups for financial planning.</a:t>
            </a:r>
          </a:p>
          <a:p>
            <a:pPr marL="0" indent="0">
              <a:lnSpc>
                <a:spcPct val="100000"/>
              </a:lnSpc>
              <a:spcBef>
                <a:spcPts val="600"/>
              </a:spcBef>
              <a:buNone/>
            </a:pPr>
            <a:r>
              <a:rPr lang="en-US" sz="4800" i="1" spc="-150" dirty="0">
                <a:latin typeface="Montserrat" pitchFamily="2" charset="77"/>
                <a:ea typeface="Helvetica Neue" panose="02000503000000020004" pitchFamily="2" charset="0"/>
                <a:cs typeface="Helvetica Neue" panose="02000503000000020004" pitchFamily="2" charset="0"/>
              </a:rPr>
              <a:t>Continue support of our 26 missionaries.</a:t>
            </a:r>
          </a:p>
          <a:p>
            <a:pPr marL="0" indent="0">
              <a:lnSpc>
                <a:spcPct val="100000"/>
              </a:lnSpc>
              <a:spcBef>
                <a:spcPts val="600"/>
              </a:spcBef>
              <a:buNone/>
            </a:pPr>
            <a:r>
              <a:rPr lang="en-US" sz="4800" i="1" spc="-150" dirty="0">
                <a:solidFill>
                  <a:srgbClr val="FFFF00"/>
                </a:solidFill>
                <a:latin typeface="Montserrat" pitchFamily="2" charset="77"/>
                <a:ea typeface="Helvetica Neue" panose="02000503000000020004" pitchFamily="2" charset="0"/>
                <a:cs typeface="Helvetica Neue" panose="02000503000000020004" pitchFamily="2" charset="0"/>
              </a:rPr>
              <a:t>Reach 100% eventual participation in tithe &amp; offering.</a:t>
            </a:r>
          </a:p>
        </p:txBody>
      </p:sp>
      <p:cxnSp>
        <p:nvCxnSpPr>
          <p:cNvPr id="4" name="Straight Connector 3">
            <a:extLst>
              <a:ext uri="{FF2B5EF4-FFF2-40B4-BE49-F238E27FC236}">
                <a16:creationId xmlns:a16="http://schemas.microsoft.com/office/drawing/2014/main" id="{742D7379-11AD-CB76-2543-A688DD2D27BD}"/>
              </a:ext>
            </a:extLst>
          </p:cNvPr>
          <p:cNvCxnSpPr>
            <a:cxnSpLocks/>
          </p:cNvCxnSpPr>
          <p:nvPr/>
        </p:nvCxnSpPr>
        <p:spPr>
          <a:xfrm>
            <a:off x="0" y="1101205"/>
            <a:ext cx="121920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7462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A05458-D05E-5CA2-7EB4-41C7F3CA0E7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05B0B2-3269-A2CF-FAC1-CDEF8C2A52CF}"/>
              </a:ext>
            </a:extLst>
          </p:cNvPr>
          <p:cNvSpPr>
            <a:spLocks noGrp="1"/>
          </p:cNvSpPr>
          <p:nvPr>
            <p:ph idx="1"/>
          </p:nvPr>
        </p:nvSpPr>
        <p:spPr>
          <a:xfrm>
            <a:off x="209550" y="108516"/>
            <a:ext cx="11753850" cy="6652502"/>
          </a:xfrm>
        </p:spPr>
        <p:txBody>
          <a:bodyPr anchor="t">
            <a:noAutofit/>
          </a:bodyPr>
          <a:lstStyle/>
          <a:p>
            <a:pPr marL="0" indent="0">
              <a:lnSpc>
                <a:spcPct val="100000"/>
              </a:lnSpc>
              <a:spcBef>
                <a:spcPts val="600"/>
              </a:spcBef>
              <a:buNone/>
            </a:pPr>
            <a:r>
              <a:rPr lang="en-US" sz="6000" b="1" i="1" spc="-150" dirty="0">
                <a:solidFill>
                  <a:srgbClr val="00E0EE"/>
                </a:solidFill>
                <a:latin typeface="Montserrat" pitchFamily="2" charset="77"/>
                <a:ea typeface="Helvetica Neue" panose="02000503000000020004" pitchFamily="2" charset="0"/>
                <a:cs typeface="Helvetica Neue" panose="02000503000000020004" pitchFamily="2" charset="0"/>
              </a:rPr>
              <a:t>Personal Goal: With God’s help</a:t>
            </a:r>
          </a:p>
          <a:p>
            <a:pPr marL="0" indent="0">
              <a:lnSpc>
                <a:spcPct val="100000"/>
              </a:lnSpc>
              <a:spcBef>
                <a:spcPts val="0"/>
              </a:spcBef>
              <a:buNone/>
            </a:pPr>
            <a:r>
              <a:rPr lang="en-US" sz="4800" i="1" dirty="0">
                <a:latin typeface="Montserrat" pitchFamily="2" charset="77"/>
                <a:ea typeface="Helvetica Neue" panose="02000503000000020004" pitchFamily="2" charset="0"/>
                <a:cs typeface="Helvetica Neue" panose="02000503000000020004" pitchFamily="2" charset="0"/>
              </a:rPr>
              <a:t>I am taking personal responsibility… </a:t>
            </a:r>
          </a:p>
          <a:p>
            <a:pPr marL="0" indent="0">
              <a:lnSpc>
                <a:spcPct val="100000"/>
              </a:lnSpc>
              <a:spcBef>
                <a:spcPts val="400"/>
              </a:spcBef>
              <a:buNone/>
            </a:pPr>
            <a:r>
              <a:rPr lang="en-US" sz="4000" i="1" dirty="0">
                <a:solidFill>
                  <a:srgbClr val="FFFF00"/>
                </a:solidFill>
                <a:latin typeface="Montserrat" pitchFamily="2" charset="77"/>
                <a:ea typeface="Helvetica Neue" panose="02000503000000020004" pitchFamily="2" charset="0"/>
                <a:cs typeface="Helvetica Neue" panose="02000503000000020004" pitchFamily="2" charset="0"/>
              </a:rPr>
              <a:t>Emerging Giver: $ _____ / week.</a:t>
            </a:r>
          </a:p>
          <a:p>
            <a:pPr marL="0" indent="0">
              <a:lnSpc>
                <a:spcPct val="100000"/>
              </a:lnSpc>
              <a:spcBef>
                <a:spcPts val="400"/>
              </a:spcBef>
              <a:buNone/>
            </a:pPr>
            <a:endParaRPr lang="en-US" sz="1200" i="1" dirty="0">
              <a:latin typeface="Montserrat" pitchFamily="2" charset="77"/>
              <a:ea typeface="Helvetica Neue" panose="02000503000000020004" pitchFamily="2" charset="0"/>
              <a:cs typeface="Helvetica Neue" panose="02000503000000020004" pitchFamily="2" charset="0"/>
            </a:endParaRPr>
          </a:p>
          <a:p>
            <a:pPr marL="0" indent="0">
              <a:lnSpc>
                <a:spcPct val="100000"/>
              </a:lnSpc>
              <a:spcBef>
                <a:spcPts val="400"/>
              </a:spcBef>
              <a:buNone/>
            </a:pPr>
            <a:r>
              <a:rPr lang="en-US" sz="4000" i="1" dirty="0">
                <a:solidFill>
                  <a:srgbClr val="FFFF00"/>
                </a:solidFill>
                <a:latin typeface="Montserrat" pitchFamily="2" charset="77"/>
                <a:ea typeface="Helvetica Neue" panose="02000503000000020004" pitchFamily="2" charset="0"/>
                <a:cs typeface="Helvetica Neue" panose="02000503000000020004" pitchFamily="2" charset="0"/>
              </a:rPr>
              <a:t>Percentage Giver: _____% each pay period.</a:t>
            </a:r>
          </a:p>
          <a:p>
            <a:pPr marL="0" indent="0">
              <a:lnSpc>
                <a:spcPct val="100000"/>
              </a:lnSpc>
              <a:spcBef>
                <a:spcPts val="400"/>
              </a:spcBef>
              <a:buNone/>
            </a:pPr>
            <a:endParaRPr lang="en-US" sz="1200" i="1" dirty="0">
              <a:latin typeface="Montserrat" pitchFamily="2" charset="77"/>
              <a:ea typeface="Helvetica Neue" panose="02000503000000020004" pitchFamily="2" charset="0"/>
              <a:cs typeface="Helvetica Neue" panose="02000503000000020004" pitchFamily="2" charset="0"/>
            </a:endParaRPr>
          </a:p>
          <a:p>
            <a:pPr marL="0" indent="0">
              <a:lnSpc>
                <a:spcPct val="100000"/>
              </a:lnSpc>
              <a:spcBef>
                <a:spcPts val="400"/>
              </a:spcBef>
              <a:buNone/>
            </a:pPr>
            <a:r>
              <a:rPr lang="en-US" sz="4000" i="1" dirty="0">
                <a:solidFill>
                  <a:srgbClr val="FFFF00"/>
                </a:solidFill>
                <a:latin typeface="Montserrat" pitchFamily="2" charset="77"/>
                <a:ea typeface="Helvetica Neue" panose="02000503000000020004" pitchFamily="2" charset="0"/>
                <a:cs typeface="Helvetica Neue" panose="02000503000000020004" pitchFamily="2" charset="0"/>
              </a:rPr>
              <a:t>Tither: 10% each pay period = $__________.</a:t>
            </a:r>
          </a:p>
          <a:p>
            <a:pPr marL="0" indent="0">
              <a:lnSpc>
                <a:spcPct val="100000"/>
              </a:lnSpc>
              <a:spcBef>
                <a:spcPts val="400"/>
              </a:spcBef>
              <a:buNone/>
            </a:pPr>
            <a:endParaRPr lang="en-US" sz="1200" i="1" dirty="0">
              <a:latin typeface="Montserrat" pitchFamily="2" charset="77"/>
              <a:ea typeface="Helvetica Neue" panose="02000503000000020004" pitchFamily="2" charset="0"/>
              <a:cs typeface="Helvetica Neue" panose="02000503000000020004" pitchFamily="2" charset="0"/>
            </a:endParaRPr>
          </a:p>
          <a:p>
            <a:pPr marL="0" indent="0">
              <a:lnSpc>
                <a:spcPct val="100000"/>
              </a:lnSpc>
              <a:spcBef>
                <a:spcPts val="400"/>
              </a:spcBef>
              <a:buNone/>
            </a:pPr>
            <a:r>
              <a:rPr lang="en-US" sz="4000" i="1" dirty="0">
                <a:solidFill>
                  <a:srgbClr val="FFFF00"/>
                </a:solidFill>
                <a:latin typeface="Montserrat" pitchFamily="2" charset="77"/>
                <a:ea typeface="Helvetica Neue" panose="02000503000000020004" pitchFamily="2" charset="0"/>
                <a:cs typeface="Helvetica Neue" panose="02000503000000020004" pitchFamily="2" charset="0"/>
              </a:rPr>
              <a:t>Extravagant Giver: $ _____ on top of tithe.</a:t>
            </a:r>
          </a:p>
          <a:p>
            <a:pPr marL="0" indent="0">
              <a:lnSpc>
                <a:spcPct val="100000"/>
              </a:lnSpc>
              <a:spcBef>
                <a:spcPts val="400"/>
              </a:spcBef>
              <a:buNone/>
            </a:pPr>
            <a:endParaRPr lang="en-US" sz="1200" i="1" dirty="0">
              <a:solidFill>
                <a:srgbClr val="FFFF00"/>
              </a:solidFill>
              <a:latin typeface="Montserrat" pitchFamily="2" charset="77"/>
              <a:ea typeface="Helvetica Neue" panose="02000503000000020004" pitchFamily="2" charset="0"/>
              <a:cs typeface="Helvetica Neue" panose="02000503000000020004" pitchFamily="2" charset="0"/>
            </a:endParaRPr>
          </a:p>
          <a:p>
            <a:pPr marL="0" indent="0">
              <a:lnSpc>
                <a:spcPct val="100000"/>
              </a:lnSpc>
              <a:spcBef>
                <a:spcPts val="400"/>
              </a:spcBef>
              <a:buNone/>
            </a:pPr>
            <a:r>
              <a:rPr lang="en-US" sz="4000" i="1" dirty="0">
                <a:solidFill>
                  <a:srgbClr val="FFFF00"/>
                </a:solidFill>
                <a:latin typeface="Montserrat" pitchFamily="2" charset="77"/>
                <a:ea typeface="Helvetica Neue" panose="02000503000000020004" pitchFamily="2" charset="0"/>
                <a:cs typeface="Helvetica Neue" panose="02000503000000020004" pitchFamily="2" charset="0"/>
              </a:rPr>
              <a:t>Surrendered Giver: _____% added to the tithe.</a:t>
            </a:r>
          </a:p>
        </p:txBody>
      </p:sp>
      <p:cxnSp>
        <p:nvCxnSpPr>
          <p:cNvPr id="4" name="Straight Connector 3">
            <a:extLst>
              <a:ext uri="{FF2B5EF4-FFF2-40B4-BE49-F238E27FC236}">
                <a16:creationId xmlns:a16="http://schemas.microsoft.com/office/drawing/2014/main" id="{5066DE78-4804-1879-D200-BC53C8E49491}"/>
              </a:ext>
            </a:extLst>
          </p:cNvPr>
          <p:cNvCxnSpPr>
            <a:cxnSpLocks/>
          </p:cNvCxnSpPr>
          <p:nvPr/>
        </p:nvCxnSpPr>
        <p:spPr>
          <a:xfrm>
            <a:off x="0" y="1101205"/>
            <a:ext cx="121920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FC935911-2375-2483-2B36-1CA06637B15C}"/>
              </a:ext>
            </a:extLst>
          </p:cNvPr>
          <p:cNvCxnSpPr>
            <a:cxnSpLocks/>
          </p:cNvCxnSpPr>
          <p:nvPr/>
        </p:nvCxnSpPr>
        <p:spPr>
          <a:xfrm>
            <a:off x="0" y="2627704"/>
            <a:ext cx="121920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C2400AC-E8FA-B26C-A60D-9B390B9091BB}"/>
              </a:ext>
            </a:extLst>
          </p:cNvPr>
          <p:cNvCxnSpPr>
            <a:cxnSpLocks/>
          </p:cNvCxnSpPr>
          <p:nvPr/>
        </p:nvCxnSpPr>
        <p:spPr>
          <a:xfrm>
            <a:off x="0" y="3445053"/>
            <a:ext cx="121920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C8D9DF1-1185-E0E8-5B70-6094D279A982}"/>
              </a:ext>
            </a:extLst>
          </p:cNvPr>
          <p:cNvCxnSpPr>
            <a:cxnSpLocks/>
          </p:cNvCxnSpPr>
          <p:nvPr/>
        </p:nvCxnSpPr>
        <p:spPr>
          <a:xfrm>
            <a:off x="0" y="4392700"/>
            <a:ext cx="121920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Straight Connector 1">
            <a:extLst>
              <a:ext uri="{FF2B5EF4-FFF2-40B4-BE49-F238E27FC236}">
                <a16:creationId xmlns:a16="http://schemas.microsoft.com/office/drawing/2014/main" id="{5059012F-9597-1FDF-447A-E1FCFDAF61C5}"/>
              </a:ext>
            </a:extLst>
          </p:cNvPr>
          <p:cNvCxnSpPr>
            <a:cxnSpLocks/>
          </p:cNvCxnSpPr>
          <p:nvPr/>
        </p:nvCxnSpPr>
        <p:spPr>
          <a:xfrm>
            <a:off x="0" y="5318824"/>
            <a:ext cx="121920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8560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24013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525298-3950-F7FF-8CEB-74F4932FF680}"/>
            </a:ext>
          </a:extLst>
        </p:cNvPr>
        <p:cNvGrpSpPr/>
        <p:nvPr/>
      </p:nvGrpSpPr>
      <p:grpSpPr>
        <a:xfrm>
          <a:off x="0" y="0"/>
          <a:ext cx="0" cy="0"/>
          <a:chOff x="0" y="0"/>
          <a:chExt cx="0" cy="0"/>
        </a:xfrm>
      </p:grpSpPr>
    </p:spTree>
    <p:extLst>
      <p:ext uri="{BB962C8B-B14F-4D97-AF65-F5344CB8AC3E}">
        <p14:creationId xmlns:p14="http://schemas.microsoft.com/office/powerpoint/2010/main" val="1377758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1BFE51-FD79-ED5D-6D34-B5E2F0BB795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429B37-CA41-E045-4633-7F5DE5A52FB8}"/>
              </a:ext>
            </a:extLst>
          </p:cNvPr>
          <p:cNvSpPr>
            <a:spLocks noGrp="1"/>
          </p:cNvSpPr>
          <p:nvPr>
            <p:ph idx="1"/>
          </p:nvPr>
        </p:nvSpPr>
        <p:spPr>
          <a:xfrm>
            <a:off x="209550" y="108515"/>
            <a:ext cx="11753850" cy="6611539"/>
          </a:xfrm>
        </p:spPr>
        <p:txBody>
          <a:bodyPr anchor="t">
            <a:noAutofit/>
          </a:bodyPr>
          <a:lstStyle/>
          <a:p>
            <a:pPr marL="0" indent="0">
              <a:lnSpc>
                <a:spcPct val="100000"/>
              </a:lnSpc>
              <a:spcBef>
                <a:spcPts val="600"/>
              </a:spcBef>
              <a:buNone/>
            </a:pPr>
            <a:r>
              <a:rPr lang="en-US" sz="6000" b="1" i="1" spc="-150" dirty="0">
                <a:solidFill>
                  <a:srgbClr val="00E0EE"/>
                </a:solidFill>
                <a:latin typeface="Montserrat" pitchFamily="2" charset="77"/>
                <a:ea typeface="Helvetica Neue" panose="02000503000000020004" pitchFamily="2" charset="0"/>
                <a:cs typeface="Helvetica Neue" panose="02000503000000020004" pitchFamily="2" charset="0"/>
              </a:rPr>
              <a:t>Ordinary Christian Behaviors:</a:t>
            </a:r>
          </a:p>
          <a:p>
            <a:pPr marL="0" indent="0">
              <a:lnSpc>
                <a:spcPct val="100000"/>
              </a:lnSpc>
              <a:spcBef>
                <a:spcPts val="600"/>
              </a:spcBef>
              <a:buNone/>
            </a:pPr>
            <a:r>
              <a:rPr lang="en-US" sz="4000" i="1" spc="-150" dirty="0">
                <a:latin typeface="Montserrat" pitchFamily="2" charset="77"/>
                <a:ea typeface="Helvetica Neue" panose="02000503000000020004" pitchFamily="2" charset="0"/>
                <a:cs typeface="Helvetica Neue" panose="02000503000000020004" pitchFamily="2" charset="0"/>
              </a:rPr>
              <a:t>Communion</a:t>
            </a:r>
          </a:p>
          <a:p>
            <a:pPr marL="0" indent="0">
              <a:lnSpc>
                <a:spcPct val="100000"/>
              </a:lnSpc>
              <a:spcBef>
                <a:spcPts val="600"/>
              </a:spcBef>
              <a:buNone/>
            </a:pPr>
            <a:r>
              <a:rPr lang="en-US" sz="4000" i="1" spc="-150" dirty="0">
                <a:solidFill>
                  <a:srgbClr val="FFFF00"/>
                </a:solidFill>
                <a:latin typeface="Montserrat" pitchFamily="2" charset="77"/>
                <a:ea typeface="Helvetica Neue" panose="02000503000000020004" pitchFamily="2" charset="0"/>
                <a:cs typeface="Helvetica Neue" panose="02000503000000020004" pitchFamily="2" charset="0"/>
              </a:rPr>
              <a:t>Bible Study</a:t>
            </a:r>
          </a:p>
          <a:p>
            <a:pPr marL="0" indent="0">
              <a:lnSpc>
                <a:spcPct val="100000"/>
              </a:lnSpc>
              <a:spcBef>
                <a:spcPts val="600"/>
              </a:spcBef>
              <a:buNone/>
            </a:pPr>
            <a:r>
              <a:rPr lang="en-US" sz="4000" i="1" spc="-150" dirty="0">
                <a:latin typeface="Montserrat" pitchFamily="2" charset="77"/>
                <a:ea typeface="Helvetica Neue" panose="02000503000000020004" pitchFamily="2" charset="0"/>
                <a:cs typeface="Helvetica Neue" panose="02000503000000020004" pitchFamily="2" charset="0"/>
              </a:rPr>
              <a:t>Water Baptism</a:t>
            </a:r>
          </a:p>
          <a:p>
            <a:pPr marL="0" indent="0">
              <a:lnSpc>
                <a:spcPct val="100000"/>
              </a:lnSpc>
              <a:spcBef>
                <a:spcPts val="600"/>
              </a:spcBef>
              <a:buNone/>
            </a:pPr>
            <a:r>
              <a:rPr lang="en-US" sz="4000" i="1" spc="-150" dirty="0">
                <a:solidFill>
                  <a:srgbClr val="FFFF00"/>
                </a:solidFill>
                <a:latin typeface="Montserrat" pitchFamily="2" charset="77"/>
                <a:ea typeface="Helvetica Neue" panose="02000503000000020004" pitchFamily="2" charset="0"/>
                <a:cs typeface="Helvetica Neue" panose="02000503000000020004" pitchFamily="2" charset="0"/>
              </a:rPr>
              <a:t>Serving</a:t>
            </a:r>
          </a:p>
          <a:p>
            <a:pPr marL="0" indent="0">
              <a:lnSpc>
                <a:spcPct val="100000"/>
              </a:lnSpc>
              <a:spcBef>
                <a:spcPts val="600"/>
              </a:spcBef>
              <a:buNone/>
            </a:pPr>
            <a:r>
              <a:rPr lang="en-US" sz="4000" i="1" spc="-150" dirty="0">
                <a:latin typeface="Montserrat" pitchFamily="2" charset="77"/>
                <a:ea typeface="Helvetica Neue" panose="02000503000000020004" pitchFamily="2" charset="0"/>
                <a:cs typeface="Helvetica Neue" panose="02000503000000020004" pitchFamily="2" charset="0"/>
              </a:rPr>
              <a:t>Worship</a:t>
            </a:r>
          </a:p>
          <a:p>
            <a:pPr marL="0" indent="0">
              <a:lnSpc>
                <a:spcPct val="100000"/>
              </a:lnSpc>
              <a:spcBef>
                <a:spcPts val="600"/>
              </a:spcBef>
              <a:buNone/>
            </a:pPr>
            <a:r>
              <a:rPr lang="en-US" sz="4000" i="1" spc="-150" dirty="0">
                <a:solidFill>
                  <a:srgbClr val="FFFF00"/>
                </a:solidFill>
                <a:latin typeface="Montserrat" pitchFamily="2" charset="77"/>
                <a:ea typeface="Helvetica Neue" panose="02000503000000020004" pitchFamily="2" charset="0"/>
                <a:cs typeface="Helvetica Neue" panose="02000503000000020004" pitchFamily="2" charset="0"/>
              </a:rPr>
              <a:t>Prayer</a:t>
            </a:r>
          </a:p>
          <a:p>
            <a:pPr marL="0" indent="0">
              <a:lnSpc>
                <a:spcPct val="100000"/>
              </a:lnSpc>
              <a:spcBef>
                <a:spcPts val="600"/>
              </a:spcBef>
              <a:buNone/>
            </a:pPr>
            <a:r>
              <a:rPr lang="en-US" sz="4000" i="1" spc="-150" dirty="0">
                <a:latin typeface="Montserrat" pitchFamily="2" charset="77"/>
                <a:ea typeface="Helvetica Neue" panose="02000503000000020004" pitchFamily="2" charset="0"/>
                <a:cs typeface="Helvetica Neue" panose="02000503000000020004" pitchFamily="2" charset="0"/>
              </a:rPr>
              <a:t>Outreach</a:t>
            </a:r>
          </a:p>
          <a:p>
            <a:pPr marL="0" indent="0">
              <a:lnSpc>
                <a:spcPct val="100000"/>
              </a:lnSpc>
              <a:spcBef>
                <a:spcPts val="0"/>
              </a:spcBef>
              <a:buNone/>
            </a:pPr>
            <a:r>
              <a:rPr lang="en-US" sz="4000" i="1" spc="-150" dirty="0">
                <a:solidFill>
                  <a:srgbClr val="FFFF00"/>
                </a:solidFill>
                <a:latin typeface="Montserrat" pitchFamily="2" charset="77"/>
                <a:ea typeface="Helvetica Neue" panose="02000503000000020004" pitchFamily="2" charset="0"/>
                <a:cs typeface="Helvetica Neue" panose="02000503000000020004" pitchFamily="2" charset="0"/>
              </a:rPr>
              <a:t>Attending Church</a:t>
            </a:r>
            <a:endParaRPr lang="en-US" sz="4400" i="1" spc="-150" dirty="0">
              <a:solidFill>
                <a:srgbClr val="FFFF00"/>
              </a:solidFill>
              <a:latin typeface="Montserrat" pitchFamily="2" charset="77"/>
              <a:ea typeface="Helvetica Neue" panose="02000503000000020004" pitchFamily="2" charset="0"/>
              <a:cs typeface="Helvetica Neue" panose="02000503000000020004" pitchFamily="2" charset="0"/>
            </a:endParaRPr>
          </a:p>
          <a:p>
            <a:pPr marL="0" indent="0">
              <a:lnSpc>
                <a:spcPct val="100000"/>
              </a:lnSpc>
              <a:spcBef>
                <a:spcPts val="0"/>
              </a:spcBef>
              <a:buNone/>
            </a:pPr>
            <a:r>
              <a:rPr lang="en-US" sz="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This list could go on and on. Right? God is telling us in this passage that there are ordinary behaviors the Israelites are choosing to ignore., and it is to their demise.</a:t>
            </a:r>
            <a:endParaRPr lang="en-US" sz="800" kern="100" dirty="0">
              <a:solidFill>
                <a:schemeClr val="bg1">
                  <a:lumMod val="65000"/>
                  <a:lumOff val="35000"/>
                </a:schemeClr>
              </a:solidFill>
              <a:latin typeface="Aptos" panose="020B0004020202020204" pitchFamily="34" charset="0"/>
              <a:ea typeface="Aptos" panose="020B0004020202020204" pitchFamily="34" charset="0"/>
              <a:cs typeface="Times New Roman" panose="02020603050405020304" pitchFamily="18" charset="0"/>
            </a:endParaRPr>
          </a:p>
        </p:txBody>
      </p:sp>
      <p:cxnSp>
        <p:nvCxnSpPr>
          <p:cNvPr id="4" name="Straight Connector 3">
            <a:extLst>
              <a:ext uri="{FF2B5EF4-FFF2-40B4-BE49-F238E27FC236}">
                <a16:creationId xmlns:a16="http://schemas.microsoft.com/office/drawing/2014/main" id="{83498310-A7D4-C9B7-7C91-7B06E4BD18D1}"/>
              </a:ext>
            </a:extLst>
          </p:cNvPr>
          <p:cNvCxnSpPr>
            <a:cxnSpLocks/>
          </p:cNvCxnSpPr>
          <p:nvPr/>
        </p:nvCxnSpPr>
        <p:spPr>
          <a:xfrm>
            <a:off x="0" y="1101205"/>
            <a:ext cx="121920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288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95030D-F218-1715-814B-72DE6F311C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55F290-A615-FF33-4278-19E655E16843}"/>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(Malachi 3:6-12 NKJV)</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A14D6F1E-C206-CA1B-13D3-014FD9C29D70}"/>
              </a:ext>
            </a:extLst>
          </p:cNvPr>
          <p:cNvSpPr>
            <a:spLocks noGrp="1"/>
          </p:cNvSpPr>
          <p:nvPr>
            <p:ph idx="1"/>
          </p:nvPr>
        </p:nvSpPr>
        <p:spPr>
          <a:xfrm>
            <a:off x="191195" y="956617"/>
            <a:ext cx="11799371" cy="5692539"/>
          </a:xfrm>
        </p:spPr>
        <p:txBody>
          <a:bodyPr>
            <a:noAutofit/>
          </a:bodyPr>
          <a:lstStyle/>
          <a:p>
            <a:pPr marL="0" marR="0" indent="0">
              <a:buNone/>
            </a:pPr>
            <a:r>
              <a:rPr lang="en-US" sz="4800" kern="100" dirty="0">
                <a:latin typeface="Montserrat" pitchFamily="2" charset="77"/>
                <a:ea typeface="Aptos" panose="020B0004020202020204" pitchFamily="34" charset="0"/>
                <a:cs typeface="Times New Roman" panose="02020603050405020304" pitchFamily="18" charset="0"/>
              </a:rPr>
              <a:t>…</a:t>
            </a:r>
            <a:r>
              <a:rPr lang="en-US" sz="4800" i="1" kern="100" dirty="0">
                <a:latin typeface="Montserrat" pitchFamily="2" charset="77"/>
                <a:ea typeface="Aptos" panose="020B0004020202020204" pitchFamily="34" charset="0"/>
                <a:cs typeface="Times New Roman" panose="02020603050405020304" pitchFamily="18" charset="0"/>
              </a:rPr>
              <a:t>and have not kept them. Return to Me, and I will return to you,” says the Lord of hosts. </a:t>
            </a:r>
            <a:endParaRPr lang="en-US" sz="5400" kern="100" dirty="0">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525948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63C062-54F6-CEE0-84E6-952FF423BC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F3DFBC-6FDD-EFD8-D788-B1519D255A19}"/>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(Malachi 3:6-12 NKJV)</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91DFBEFA-D215-D47C-1F3F-D77ED0A90246}"/>
              </a:ext>
            </a:extLst>
          </p:cNvPr>
          <p:cNvSpPr>
            <a:spLocks noGrp="1"/>
          </p:cNvSpPr>
          <p:nvPr>
            <p:ph idx="1"/>
          </p:nvPr>
        </p:nvSpPr>
        <p:spPr>
          <a:xfrm>
            <a:off x="191195" y="956617"/>
            <a:ext cx="11799371" cy="5692539"/>
          </a:xfrm>
        </p:spPr>
        <p:txBody>
          <a:bodyPr>
            <a:noAutofit/>
          </a:bodyPr>
          <a:lstStyle/>
          <a:p>
            <a:pPr marL="0" marR="0" indent="0">
              <a:buNone/>
            </a:pPr>
            <a:r>
              <a:rPr lang="en-US" sz="4800"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a:t>
            </a:r>
            <a:r>
              <a:rPr lang="en-US" sz="4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and have not kept them. Return to Me, and I will return to you,” says the Lord of hosts. </a:t>
            </a:r>
            <a:r>
              <a:rPr lang="en-US" sz="4800" i="1" kern="100" dirty="0">
                <a:latin typeface="Montserrat" pitchFamily="2" charset="77"/>
                <a:ea typeface="Aptos" panose="020B0004020202020204" pitchFamily="34" charset="0"/>
                <a:cs typeface="Times New Roman" panose="02020603050405020304" pitchFamily="18" charset="0"/>
              </a:rPr>
              <a:t>“But you said, ‘In what way shall we return?’ “Will a man rob God? </a:t>
            </a:r>
            <a:endParaRPr lang="en-US" sz="5400" kern="100" dirty="0">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301340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601275-DF21-DAB3-3E92-C6E8D54314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04ACE6-C815-1DE7-4461-C7CE95D6C649}"/>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(Malachi 3:6-12 NKJV)</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2BD7D77B-31B4-C989-6315-660874A8ECE1}"/>
              </a:ext>
            </a:extLst>
          </p:cNvPr>
          <p:cNvSpPr>
            <a:spLocks noGrp="1"/>
          </p:cNvSpPr>
          <p:nvPr>
            <p:ph idx="1"/>
          </p:nvPr>
        </p:nvSpPr>
        <p:spPr>
          <a:xfrm>
            <a:off x="191195" y="956617"/>
            <a:ext cx="11799371" cy="5692539"/>
          </a:xfrm>
        </p:spPr>
        <p:txBody>
          <a:bodyPr>
            <a:noAutofit/>
          </a:bodyPr>
          <a:lstStyle/>
          <a:p>
            <a:pPr marL="0" marR="0" indent="0">
              <a:buNone/>
            </a:pPr>
            <a:r>
              <a:rPr lang="en-US" sz="4800"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a:t>
            </a:r>
            <a:r>
              <a:rPr lang="en-US" sz="4800" i="1" kern="100" dirty="0">
                <a:solidFill>
                  <a:schemeClr val="bg1">
                    <a:lumMod val="65000"/>
                    <a:lumOff val="35000"/>
                  </a:schemeClr>
                </a:solidFill>
                <a:latin typeface="Montserrat" pitchFamily="2" charset="77"/>
                <a:ea typeface="Aptos" panose="020B0004020202020204" pitchFamily="34" charset="0"/>
                <a:cs typeface="Times New Roman" panose="02020603050405020304" pitchFamily="18" charset="0"/>
              </a:rPr>
              <a:t>and have not kept them. Return to Me, and I will return to you,” says the Lord of hosts. “But you said, ‘In what way shall we return?’ “Will a man rob God? </a:t>
            </a:r>
            <a:r>
              <a:rPr lang="en-US" sz="4800" i="1" kern="100" dirty="0">
                <a:latin typeface="Montserrat" pitchFamily="2" charset="77"/>
                <a:ea typeface="Aptos" panose="020B0004020202020204" pitchFamily="34" charset="0"/>
                <a:cs typeface="Times New Roman" panose="02020603050405020304" pitchFamily="18" charset="0"/>
              </a:rPr>
              <a:t>Yet you have robbed Me! But you say, ‘In what way have we robbed You?’ …</a:t>
            </a:r>
            <a:endParaRPr lang="en-US" sz="5400" kern="100" dirty="0">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810246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454E25-393F-3BC7-3617-8D49DD2A56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E3126E-AAA5-FA7F-B1FA-ACF84739385F}"/>
              </a:ext>
            </a:extLst>
          </p:cNvPr>
          <p:cNvSpPr>
            <a:spLocks noGrp="1"/>
          </p:cNvSpPr>
          <p:nvPr>
            <p:ph type="title"/>
          </p:nvPr>
        </p:nvSpPr>
        <p:spPr>
          <a:xfrm>
            <a:off x="1800225" y="90173"/>
            <a:ext cx="10190341" cy="866444"/>
          </a:xfrm>
        </p:spPr>
        <p:txBody>
          <a:bodyPr>
            <a:normAutofit/>
          </a:bodyPr>
          <a:lstStyle/>
          <a:p>
            <a:pPr algn="r"/>
            <a:r>
              <a:rPr lang="en-US" sz="4800" dirty="0">
                <a:latin typeface="Montserrat" pitchFamily="2" charset="77"/>
                <a:cs typeface="Helvetica Neue"/>
              </a:rPr>
              <a:t>(Malachi 3:6-12 NKJV)</a:t>
            </a:r>
            <a:endParaRPr lang="en-US" sz="3200" dirty="0">
              <a:latin typeface="Montserrat" pitchFamily="2" charset="77"/>
              <a:cs typeface="Helvetica Neue"/>
            </a:endParaRPr>
          </a:p>
        </p:txBody>
      </p:sp>
      <p:sp>
        <p:nvSpPr>
          <p:cNvPr id="3" name="Content Placeholder 2">
            <a:extLst>
              <a:ext uri="{FF2B5EF4-FFF2-40B4-BE49-F238E27FC236}">
                <a16:creationId xmlns:a16="http://schemas.microsoft.com/office/drawing/2014/main" id="{69FA1638-5382-958B-9B0F-456D9A076547}"/>
              </a:ext>
            </a:extLst>
          </p:cNvPr>
          <p:cNvSpPr>
            <a:spLocks noGrp="1"/>
          </p:cNvSpPr>
          <p:nvPr>
            <p:ph idx="1"/>
          </p:nvPr>
        </p:nvSpPr>
        <p:spPr>
          <a:xfrm>
            <a:off x="191195" y="956617"/>
            <a:ext cx="11799371" cy="5692539"/>
          </a:xfrm>
        </p:spPr>
        <p:txBody>
          <a:bodyPr>
            <a:noAutofit/>
          </a:bodyPr>
          <a:lstStyle/>
          <a:p>
            <a:pPr marL="0" marR="0" indent="0">
              <a:buNone/>
            </a:pPr>
            <a:r>
              <a:rPr lang="en-US" sz="4800" i="1" kern="100" dirty="0">
                <a:latin typeface="Montserrat" pitchFamily="2" charset="77"/>
                <a:ea typeface="Aptos" panose="020B0004020202020204" pitchFamily="34" charset="0"/>
                <a:cs typeface="Times New Roman" panose="02020603050405020304" pitchFamily="18" charset="0"/>
              </a:rPr>
              <a:t>In</a:t>
            </a:r>
            <a:r>
              <a:rPr lang="en-US" sz="4800" b="1" i="1" kern="100" dirty="0">
                <a:latin typeface="Montserrat" pitchFamily="2" charset="77"/>
                <a:ea typeface="Aptos" panose="020B0004020202020204" pitchFamily="34" charset="0"/>
                <a:cs typeface="Times New Roman" panose="02020603050405020304" pitchFamily="18" charset="0"/>
              </a:rPr>
              <a:t> </a:t>
            </a:r>
            <a:r>
              <a:rPr lang="en-US" sz="4800" b="1" i="1" kern="100" dirty="0">
                <a:solidFill>
                  <a:srgbClr val="FFFF00"/>
                </a:solidFill>
                <a:latin typeface="Montserrat" pitchFamily="2" charset="77"/>
                <a:ea typeface="Aptos" panose="020B0004020202020204" pitchFamily="34" charset="0"/>
                <a:cs typeface="Times New Roman" panose="02020603050405020304" pitchFamily="18" charset="0"/>
              </a:rPr>
              <a:t>tithes</a:t>
            </a:r>
            <a:r>
              <a:rPr lang="en-US" sz="4800" b="1" i="1" kern="100" dirty="0">
                <a:latin typeface="Montserrat" pitchFamily="2" charset="77"/>
                <a:ea typeface="Aptos" panose="020B0004020202020204" pitchFamily="34" charset="0"/>
                <a:cs typeface="Times New Roman" panose="02020603050405020304" pitchFamily="18" charset="0"/>
              </a:rPr>
              <a:t> </a:t>
            </a:r>
            <a:r>
              <a:rPr lang="en-US" sz="4800" i="1" kern="100" dirty="0">
                <a:latin typeface="Montserrat" pitchFamily="2" charset="77"/>
                <a:ea typeface="Aptos" panose="020B0004020202020204" pitchFamily="34" charset="0"/>
                <a:cs typeface="Times New Roman" panose="02020603050405020304" pitchFamily="18" charset="0"/>
              </a:rPr>
              <a:t>(10% of every increase)</a:t>
            </a:r>
            <a:r>
              <a:rPr lang="en-US" sz="4800" b="1" i="1" kern="100" dirty="0">
                <a:latin typeface="Montserrat" pitchFamily="2" charset="77"/>
                <a:ea typeface="Aptos" panose="020B0004020202020204" pitchFamily="34" charset="0"/>
                <a:cs typeface="Times New Roman" panose="02020603050405020304" pitchFamily="18" charset="0"/>
              </a:rPr>
              <a:t> and </a:t>
            </a:r>
            <a:r>
              <a:rPr lang="en-US" sz="4800" b="1" i="1" kern="100" dirty="0">
                <a:solidFill>
                  <a:srgbClr val="00E0EE"/>
                </a:solidFill>
                <a:latin typeface="Montserrat" pitchFamily="2" charset="77"/>
                <a:ea typeface="Aptos" panose="020B0004020202020204" pitchFamily="34" charset="0"/>
                <a:cs typeface="Times New Roman" panose="02020603050405020304" pitchFamily="18" charset="0"/>
              </a:rPr>
              <a:t>offerings</a:t>
            </a:r>
            <a:r>
              <a:rPr lang="en-US" sz="4800" b="1" i="1" kern="100" dirty="0">
                <a:latin typeface="Montserrat" pitchFamily="2" charset="77"/>
                <a:ea typeface="Aptos" panose="020B0004020202020204" pitchFamily="34" charset="0"/>
                <a:cs typeface="Times New Roman" panose="02020603050405020304" pitchFamily="18" charset="0"/>
              </a:rPr>
              <a:t> </a:t>
            </a:r>
            <a:r>
              <a:rPr lang="en-US" sz="4800" i="1" kern="100" dirty="0">
                <a:latin typeface="Montserrat" pitchFamily="2" charset="77"/>
                <a:ea typeface="Aptos" panose="020B0004020202020204" pitchFamily="34" charset="0"/>
                <a:cs typeface="Times New Roman" panose="02020603050405020304" pitchFamily="18" charset="0"/>
              </a:rPr>
              <a:t>(uncompelled generosity above tithe). </a:t>
            </a:r>
            <a:endParaRPr lang="en-US" sz="5400" kern="100" dirty="0">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79147117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258609</TotalTime>
  <Words>2189</Words>
  <Application>Microsoft Macintosh PowerPoint</Application>
  <PresentationFormat>Widescreen</PresentationFormat>
  <Paragraphs>167</Paragraphs>
  <Slides>48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48</vt:i4>
      </vt:variant>
    </vt:vector>
  </HeadingPairs>
  <TitlesOfParts>
    <vt:vector size="54" baseType="lpstr">
      <vt:lpstr>Aptos</vt:lpstr>
      <vt:lpstr>Arial</vt:lpstr>
      <vt:lpstr>Calibri</vt:lpstr>
      <vt:lpstr>Calibri Light</vt:lpstr>
      <vt:lpstr>Montserrat</vt:lpstr>
      <vt:lpstr>Office Theme</vt:lpstr>
      <vt:lpstr>PowerPoint Presentation</vt:lpstr>
      <vt:lpstr>(Matthew 6:33 NIV)</vt:lpstr>
      <vt:lpstr>PowerPoint Presentation</vt:lpstr>
      <vt:lpstr>(Malachi 3:6-12 NKJV)</vt:lpstr>
      <vt:lpstr>PowerPoint Presentation</vt:lpstr>
      <vt:lpstr>(Malachi 3:6-12 NKJV)</vt:lpstr>
      <vt:lpstr>(Malachi 3:6-12 NKJV)</vt:lpstr>
      <vt:lpstr>(Malachi 3:6-12 NKJV)</vt:lpstr>
      <vt:lpstr>(Malachi 3:6-12 NKJV)</vt:lpstr>
      <vt:lpstr>(Malachi 3:6-12 NKJV)</vt:lpstr>
      <vt:lpstr>(Malachi 3:6-12 NKJV)</vt:lpstr>
      <vt:lpstr>(Malachi 3:6-12 NKJV)</vt:lpstr>
      <vt:lpstr>(Malachi 3:6-12 NKJV)</vt:lpstr>
      <vt:lpstr>(Malachi 3:6-12 NKJV)</vt:lpstr>
      <vt:lpstr>(Malachi 3:6-12 NKJV)</vt:lpstr>
      <vt:lpstr>(Malachi 3:6-12 NKJV)</vt:lpstr>
      <vt:lpstr>PowerPoint Presentation</vt:lpstr>
      <vt:lpstr>(Matthew 6:21 &amp; 24 NIV)</vt:lpstr>
      <vt:lpstr>(Matthew 6:21 &amp; 24 NIV)</vt:lpstr>
      <vt:lpstr>PowerPoint Presentation</vt:lpstr>
      <vt:lpstr>PowerPoint Presentation</vt:lpstr>
      <vt:lpstr>PowerPoint Presentation</vt:lpstr>
      <vt:lpstr>(John 12:1-8 NKJV )</vt:lpstr>
      <vt:lpstr>(John 12:1-8 NKJV )</vt:lpstr>
      <vt:lpstr>(John 12:1-8 NKJV )</vt:lpstr>
      <vt:lpstr>(John 12:1-8 NKJV )</vt:lpstr>
      <vt:lpstr>(John 12:1-8 NKJV )</vt:lpstr>
      <vt:lpstr>(John 12:1-8 NKJV )</vt:lpstr>
      <vt:lpstr>(John 12:1-8 NKJV )</vt:lpstr>
      <vt:lpstr>(John 12:1-8 NKJV )</vt:lpstr>
      <vt:lpstr>PowerPoint Presentation</vt:lpstr>
      <vt:lpstr>(Mark 14:9 NKJV)</vt:lpstr>
      <vt:lpstr>(Matthew 26:14-16 NLT)</vt:lpstr>
      <vt:lpstr>(Matthew 26:14-16 NLT)</vt:lpstr>
      <vt:lpstr>(Matthew 26:14-16 NLT)</vt:lpstr>
      <vt:lpstr>PowerPoint Presentation</vt:lpstr>
      <vt:lpstr>PowerPoint Presentation</vt:lpstr>
      <vt:lpstr>(Proverbs 11:23-25 ESV)</vt:lpstr>
      <vt:lpstr>(Proverbs 11:23-25 ESV)</vt:lpstr>
      <vt:lpstr>(Proverbs 11:25 CEB)</vt:lpstr>
      <vt:lpstr>PowerPoint Presentation</vt:lpstr>
      <vt:lpstr>(Malachi 3:10 NKJV)</vt:lpstr>
      <vt:lpstr>(Malachi 3:10 NKJV)</vt:lpstr>
      <vt:lpstr>(Malachi 3:10 NKJV)</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Noah Wouldn’t you like to know</dc:creator>
  <cp:lastModifiedBy>Noah Wouldn’t you like to know</cp:lastModifiedBy>
  <cp:revision>1103</cp:revision>
  <dcterms:created xsi:type="dcterms:W3CDTF">2023-04-12T21:09:11Z</dcterms:created>
  <dcterms:modified xsi:type="dcterms:W3CDTF">2025-01-28T23:47:08Z</dcterms:modified>
</cp:coreProperties>
</file>